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80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8" r:id="rId3"/>
    <p:sldId id="280" r:id="rId4"/>
    <p:sldId id="260" r:id="rId5"/>
    <p:sldId id="262" r:id="rId6"/>
    <p:sldId id="263" r:id="rId7"/>
    <p:sldId id="264" r:id="rId8"/>
    <p:sldId id="266" r:id="rId9"/>
    <p:sldId id="267" r:id="rId10"/>
    <p:sldId id="283" r:id="rId11"/>
    <p:sldId id="282" r:id="rId12"/>
    <p:sldId id="268" r:id="rId13"/>
    <p:sldId id="269" r:id="rId14"/>
    <p:sldId id="281" r:id="rId15"/>
    <p:sldId id="270" r:id="rId16"/>
    <p:sldId id="274" r:id="rId17"/>
    <p:sldId id="275" r:id="rId18"/>
    <p:sldId id="277" r:id="rId19"/>
    <p:sldId id="278" r:id="rId20"/>
    <p:sldId id="279" r:id="rId21"/>
    <p:sldId id="276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BC0492-A94A-AE54-8DDC-436166DC855E}" name="ליאל פסמן" initials="לפ" userId="S::Liel.Pasman@e.braude.ac.il::d773a1c4-c68f-4709-8e47-32e529688a6f" providerId="AD"/>
  <p188:author id="{40A1A2DE-1458-8576-C64D-ECA3F2ADA704}" name="amit malca" initials="am" userId="bdb97046a50b439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528" autoAdjust="0"/>
    <p:restoredTop sz="94660"/>
  </p:normalViewPr>
  <p:slideViewPr>
    <p:cSldViewPr snapToGrid="0">
      <p:cViewPr>
        <p:scale>
          <a:sx n="77" d="100"/>
          <a:sy n="77" d="100"/>
        </p:scale>
        <p:origin x="85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ACC8C5B5-CC75-4AE5-92E1-AD24D4C381A9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ED92CB86-0DB9-4A70-B1CF-B23508471F6B}" type="slidenum">
              <a:rPr lang="en-US" smtClean="0"/>
              <a:pPr algn="l" rtl="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fld id="{00B99F1E-F3F1-4466-8E95-3C173A8CF9CF}" type="datetime1">
              <a:rPr lang="he-IL" smtClean="0"/>
              <a:t>ט'/תמוז/תשפ"ד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fld id="{9C2B151B-D7D1-48E5-8230-5AADBC794F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rtl="1"/>
            <a:fld id="{E471C490-AB2D-42EC-AC3D-71587CEE5CB1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8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0DB4-3295-4A0F-8617-DBC98C2A915A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9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EEB8E-A53D-4678-8EAE-03D6EC8A96F7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46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1BB-2655-458C-BAB2-2E8AE6AE7EFA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195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EF8D-941C-4381-9509-556560DD4149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30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34E3-D23F-4AB5-BFAF-678E350571B9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736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1641-C335-4A41-93EF-2C13E461BF90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277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BBCC2F0-30E2-4A5C-A514-92459161E890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36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DA3CE99E-F1E8-4905-BB86-4648A28E8212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8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B98F7A72-5545-4950-ACD8-CC328C549190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0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78CC7AED-5604-434A-A048-2174E92153DD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0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C7F4C067-F858-4453-AF3A-6A8823DDD111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0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1936D2DA-06A3-4A47-9581-543025820259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8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5E330382-E7C7-4D00-8884-D3F064F52247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0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0E25C76F-5C72-47FF-B637-09A0393F85E5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6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51682CE0-B7CF-4B76-AEBA-F8CFDE8F945C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4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02BA6A48-43DE-455D-B29F-B19CC2F64718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4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15D10-124B-4D3A-A95E-1B1FD5763F43}" type="datetime1">
              <a:rPr lang="he-IL" smtClean="0"/>
              <a:t>ט'/תמוז/תשפ"ד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0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yanamitbarsainyan/multi-labelled-smiles-odors-dataset/data" TargetMode="External"/><Relationship Id="rId2" Type="http://schemas.openxmlformats.org/officeDocument/2006/relationships/hyperlink" Target="https://doi.org/10.1038/s41598-020-73978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xgboost-the-definitive-guide-part-1-cc24d2dcd87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265101" y="746063"/>
            <a:ext cx="9771212" cy="3686015"/>
          </a:xfrm>
        </p:spPr>
        <p:txBody>
          <a:bodyPr rtlCol="1"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he-IL" sz="3600" dirty="0"/>
            </a:br>
            <a:r>
              <a:rPr lang="pl-PL" sz="3600" dirty="0">
                <a:solidFill>
                  <a:schemeClr val="bg1"/>
                </a:solidFill>
              </a:rPr>
              <a:t>Capstone Project Phase A</a:t>
            </a:r>
            <a:br>
              <a:rPr lang="he-IL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smell</a:t>
            </a:r>
            <a:r>
              <a:rPr lang="pl-PL" sz="3600" dirty="0">
                <a:solidFill>
                  <a:schemeClr val="bg1"/>
                </a:solidFill>
              </a:rPr>
              <a:t> Classification and Identification</a:t>
            </a:r>
            <a:br>
              <a:rPr lang="pl-PL" sz="1200" b="0" dirty="0">
                <a:effectLst/>
              </a:rPr>
            </a:br>
            <a:r>
              <a:rPr lang="pl-PL" sz="3100" b="0" i="0" u="none" strike="noStrike" dirty="0">
                <a:solidFill>
                  <a:srgbClr val="000000"/>
                </a:solidFill>
                <a:effectLst/>
              </a:rPr>
              <a:t>24-1-R-1</a:t>
            </a:r>
            <a:br>
              <a:rPr lang="pl-PL" sz="1200" b="0" dirty="0">
                <a:effectLst/>
              </a:rPr>
            </a:br>
            <a:br>
              <a:rPr lang="pl-PL" sz="1200" dirty="0"/>
            </a:br>
            <a:br>
              <a:rPr lang="he-IL" sz="3600" dirty="0"/>
            </a:br>
            <a:endParaRPr lang="he" sz="8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63DF1BE-D936-6995-9661-C80686785512}"/>
              </a:ext>
            </a:extLst>
          </p:cNvPr>
          <p:cNvSpPr txBox="1"/>
          <p:nvPr/>
        </p:nvSpPr>
        <p:spPr>
          <a:xfrm>
            <a:off x="2391508" y="3526971"/>
            <a:ext cx="46021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18110C-5F4B-FA67-2A07-2D7AC381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37" y="192866"/>
            <a:ext cx="55149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7ADF8-156A-90C0-3704-DCB4FE4C35BA}"/>
              </a:ext>
            </a:extLst>
          </p:cNvPr>
          <p:cNvSpPr txBox="1"/>
          <p:nvPr/>
        </p:nvSpPr>
        <p:spPr>
          <a:xfrm>
            <a:off x="3218374" y="5105013"/>
            <a:ext cx="586466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kern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Amit </a:t>
            </a:r>
            <a:r>
              <a:rPr lang="en-US" sz="3200" kern="1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Malca</a:t>
            </a:r>
            <a:endParaRPr lang="en-US" sz="3200" kern="1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3200" kern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Liel Pasman</a:t>
            </a:r>
          </a:p>
          <a:p>
            <a:pPr algn="ctr"/>
            <a:r>
              <a:rPr lang="en-US" sz="3200" kern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Supervisor: Mr. Ilya </a:t>
            </a:r>
            <a:r>
              <a:rPr lang="en-US" sz="3200" kern="1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Zeldner</a:t>
            </a:r>
            <a:r>
              <a:rPr lang="en-US" sz="3200" kern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endParaRPr lang="en-IL" sz="3200" kern="1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4C95C788-A670-EA04-E165-30D74B1C38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10036" r="307" b="47358"/>
          <a:stretch/>
        </p:blipFill>
        <p:spPr>
          <a:xfrm>
            <a:off x="2687493" y="2589070"/>
            <a:ext cx="6463862" cy="2921877"/>
          </a:xfrm>
          <a:prstGeom prst="rect">
            <a:avLst/>
          </a:prstGeom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BDE266DA-1B35-CCF8-6D8A-41AE92E1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D8A4833-D533-F90E-2B6E-6D8FA1A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934" y="6526334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1D02051-9269-8691-230C-E8578C981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892" r="-839"/>
          <a:stretch/>
        </p:blipFill>
        <p:spPr>
          <a:xfrm>
            <a:off x="5902960" y="949537"/>
            <a:ext cx="5974111" cy="4519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0B426C25-DFBF-8636-1BE8-8CC582858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14" y="949537"/>
            <a:ext cx="5593432" cy="442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72">
            <a:extLst>
              <a:ext uri="{FF2B5EF4-FFF2-40B4-BE49-F238E27FC236}">
                <a16:creationId xmlns:a16="http://schemas.microsoft.com/office/drawing/2014/main" id="{AFE53766-636B-CE8E-C80E-7D2BD6F5305C}"/>
              </a:ext>
            </a:extLst>
          </p:cNvPr>
          <p:cNvSpPr txBox="1"/>
          <p:nvPr/>
        </p:nvSpPr>
        <p:spPr>
          <a:xfrm>
            <a:off x="7581740" y="6169488"/>
            <a:ext cx="114102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E9ECA9F8-9B20-795B-6F6E-0B250F098458}"/>
              </a:ext>
            </a:extLst>
          </p:cNvPr>
          <p:cNvSpPr txBox="1"/>
          <p:nvPr/>
        </p:nvSpPr>
        <p:spPr>
          <a:xfrm>
            <a:off x="6409285" y="6176461"/>
            <a:ext cx="114102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72">
            <a:extLst>
              <a:ext uri="{FF2B5EF4-FFF2-40B4-BE49-F238E27FC236}">
                <a16:creationId xmlns:a16="http://schemas.microsoft.com/office/drawing/2014/main" id="{5CADF221-76A5-1389-6A79-AD51C59C3925}"/>
              </a:ext>
            </a:extLst>
          </p:cNvPr>
          <p:cNvSpPr txBox="1"/>
          <p:nvPr/>
        </p:nvSpPr>
        <p:spPr>
          <a:xfrm>
            <a:off x="5224858" y="6191473"/>
            <a:ext cx="117023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4" name="Rectangle: Rounded Corners 53">
            <a:extLst>
              <a:ext uri="{FF2B5EF4-FFF2-40B4-BE49-F238E27FC236}">
                <a16:creationId xmlns:a16="http://schemas.microsoft.com/office/drawing/2014/main" id="{426D1FE0-B4BB-9462-EDA8-962591340F46}"/>
              </a:ext>
            </a:extLst>
          </p:cNvPr>
          <p:cNvSpPr/>
          <p:nvPr/>
        </p:nvSpPr>
        <p:spPr>
          <a:xfrm>
            <a:off x="558750" y="5734869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FF05FFCE-E68B-D582-7D36-57EB97F2EC5E}"/>
              </a:ext>
            </a:extLst>
          </p:cNvPr>
          <p:cNvSpPr txBox="1"/>
          <p:nvPr/>
        </p:nvSpPr>
        <p:spPr>
          <a:xfrm>
            <a:off x="61726" y="6176461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Oval 77">
            <a:extLst>
              <a:ext uri="{FF2B5EF4-FFF2-40B4-BE49-F238E27FC236}">
                <a16:creationId xmlns:a16="http://schemas.microsoft.com/office/drawing/2014/main" id="{D2C79D38-D53A-E97D-6D23-8C79AD07AA54}"/>
              </a:ext>
            </a:extLst>
          </p:cNvPr>
          <p:cNvSpPr/>
          <p:nvPr/>
        </p:nvSpPr>
        <p:spPr>
          <a:xfrm>
            <a:off x="493316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7" name="Oval 77">
            <a:extLst>
              <a:ext uri="{FF2B5EF4-FFF2-40B4-BE49-F238E27FC236}">
                <a16:creationId xmlns:a16="http://schemas.microsoft.com/office/drawing/2014/main" id="{200AA1B4-9AF8-A2A9-44EC-C738B563CE0F}"/>
              </a:ext>
            </a:extLst>
          </p:cNvPr>
          <p:cNvSpPr/>
          <p:nvPr/>
        </p:nvSpPr>
        <p:spPr>
          <a:xfrm>
            <a:off x="2960362" y="56022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9C135985-5D1E-8BD5-CC83-4618E4904778}"/>
              </a:ext>
            </a:extLst>
          </p:cNvPr>
          <p:cNvSpPr txBox="1"/>
          <p:nvPr/>
        </p:nvSpPr>
        <p:spPr>
          <a:xfrm>
            <a:off x="2663161" y="6199260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Oval 77">
            <a:extLst>
              <a:ext uri="{FF2B5EF4-FFF2-40B4-BE49-F238E27FC236}">
                <a16:creationId xmlns:a16="http://schemas.microsoft.com/office/drawing/2014/main" id="{10F25A2C-12E1-2363-B027-5D7D46B21673}"/>
              </a:ext>
            </a:extLst>
          </p:cNvPr>
          <p:cNvSpPr/>
          <p:nvPr/>
        </p:nvSpPr>
        <p:spPr>
          <a:xfrm>
            <a:off x="4235680" y="56022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2" name="TextBox 72">
            <a:extLst>
              <a:ext uri="{FF2B5EF4-FFF2-40B4-BE49-F238E27FC236}">
                <a16:creationId xmlns:a16="http://schemas.microsoft.com/office/drawing/2014/main" id="{C32E1193-ABEE-3C0B-9BD8-31850252D20A}"/>
              </a:ext>
            </a:extLst>
          </p:cNvPr>
          <p:cNvSpPr txBox="1"/>
          <p:nvPr/>
        </p:nvSpPr>
        <p:spPr>
          <a:xfrm>
            <a:off x="3783390" y="6199260"/>
            <a:ext cx="14178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Oval 77">
            <a:extLst>
              <a:ext uri="{FF2B5EF4-FFF2-40B4-BE49-F238E27FC236}">
                <a16:creationId xmlns:a16="http://schemas.microsoft.com/office/drawing/2014/main" id="{DFEC424C-3398-2924-5E72-46ABF5D39BC4}"/>
              </a:ext>
            </a:extLst>
          </p:cNvPr>
          <p:cNvSpPr/>
          <p:nvPr/>
        </p:nvSpPr>
        <p:spPr>
          <a:xfrm>
            <a:off x="1738490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4" name="TextBox 72">
            <a:extLst>
              <a:ext uri="{FF2B5EF4-FFF2-40B4-BE49-F238E27FC236}">
                <a16:creationId xmlns:a16="http://schemas.microsoft.com/office/drawing/2014/main" id="{9978134A-122E-824C-FD6D-111A9784A15B}"/>
              </a:ext>
            </a:extLst>
          </p:cNvPr>
          <p:cNvSpPr txBox="1"/>
          <p:nvPr/>
        </p:nvSpPr>
        <p:spPr>
          <a:xfrm>
            <a:off x="1414139" y="6191474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FD72D370-82DE-B565-A0F1-09ECF2C1D977}"/>
              </a:ext>
            </a:extLst>
          </p:cNvPr>
          <p:cNvSpPr/>
          <p:nvPr/>
        </p:nvSpPr>
        <p:spPr>
          <a:xfrm>
            <a:off x="5440223" y="56022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6" name="Oval 77">
            <a:extLst>
              <a:ext uri="{FF2B5EF4-FFF2-40B4-BE49-F238E27FC236}">
                <a16:creationId xmlns:a16="http://schemas.microsoft.com/office/drawing/2014/main" id="{0CBD5FA0-B672-0086-3640-8C4A1690CA69}"/>
              </a:ext>
            </a:extLst>
          </p:cNvPr>
          <p:cNvSpPr/>
          <p:nvPr/>
        </p:nvSpPr>
        <p:spPr>
          <a:xfrm>
            <a:off x="6689365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7" name="Oval 77">
            <a:extLst>
              <a:ext uri="{FF2B5EF4-FFF2-40B4-BE49-F238E27FC236}">
                <a16:creationId xmlns:a16="http://schemas.microsoft.com/office/drawing/2014/main" id="{DAA0D031-A43D-A90B-D06D-75855BE0FBC1}"/>
              </a:ext>
            </a:extLst>
          </p:cNvPr>
          <p:cNvSpPr/>
          <p:nvPr/>
        </p:nvSpPr>
        <p:spPr>
          <a:xfrm>
            <a:off x="7783232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38" name="Oval 77">
            <a:extLst>
              <a:ext uri="{FF2B5EF4-FFF2-40B4-BE49-F238E27FC236}">
                <a16:creationId xmlns:a16="http://schemas.microsoft.com/office/drawing/2014/main" id="{BDFF4D21-445F-4678-9933-12625CA0F7BB}"/>
              </a:ext>
            </a:extLst>
          </p:cNvPr>
          <p:cNvSpPr/>
          <p:nvPr/>
        </p:nvSpPr>
        <p:spPr>
          <a:xfrm>
            <a:off x="8877099" y="5589639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F00FA74E-DAA5-7C7E-E787-411BB592AAC4}"/>
              </a:ext>
            </a:extLst>
          </p:cNvPr>
          <p:cNvSpPr txBox="1"/>
          <p:nvPr/>
        </p:nvSpPr>
        <p:spPr>
          <a:xfrm>
            <a:off x="8754195" y="6170438"/>
            <a:ext cx="824116" cy="2855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5CF48E40-3A18-40DD-7D44-DB219F30AED8}"/>
              </a:ext>
            </a:extLst>
          </p:cNvPr>
          <p:cNvSpPr txBox="1"/>
          <p:nvPr/>
        </p:nvSpPr>
        <p:spPr>
          <a:xfrm>
            <a:off x="1245619" y="107544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XGBoost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 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70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1CA459D-BAF0-BD67-AA79-87D2FC437EB1}"/>
              </a:ext>
            </a:extLst>
          </p:cNvPr>
          <p:cNvSpPr txBox="1"/>
          <p:nvPr/>
        </p:nvSpPr>
        <p:spPr>
          <a:xfrm>
            <a:off x="1875458" y="14910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Database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143C4E3-7B97-6686-0ECE-7D1E5B1B0136}"/>
              </a:ext>
            </a:extLst>
          </p:cNvPr>
          <p:cNvSpPr txBox="1"/>
          <p:nvPr/>
        </p:nvSpPr>
        <p:spPr>
          <a:xfrm>
            <a:off x="2782049" y="2118102"/>
            <a:ext cx="108356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fishy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floral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fresh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fruit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skin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94BB6276-D3FB-FE11-5202-7AABA18842E1}"/>
              </a:ext>
            </a:extLst>
          </p:cNvPr>
          <p:cNvSpPr txBox="1"/>
          <p:nvPr/>
        </p:nvSpPr>
        <p:spPr>
          <a:xfrm>
            <a:off x="6658373" y="2055346"/>
            <a:ext cx="63207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medicinal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melon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metallic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milky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musk</a:t>
            </a: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43E2ABC1-2BF0-F633-58A7-1B5A62806EEA}"/>
              </a:ext>
            </a:extLst>
          </p:cNvPr>
          <p:cNvSpPr txBox="1"/>
          <p:nvPr/>
        </p:nvSpPr>
        <p:spPr>
          <a:xfrm>
            <a:off x="7579593" y="6176101"/>
            <a:ext cx="1172720" cy="2807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A82839E0-099C-73A3-41EA-A51806048107}"/>
              </a:ext>
            </a:extLst>
          </p:cNvPr>
          <p:cNvSpPr txBox="1"/>
          <p:nvPr/>
        </p:nvSpPr>
        <p:spPr>
          <a:xfrm>
            <a:off x="6319831" y="6160192"/>
            <a:ext cx="1172720" cy="46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72">
            <a:extLst>
              <a:ext uri="{FF2B5EF4-FFF2-40B4-BE49-F238E27FC236}">
                <a16:creationId xmlns:a16="http://schemas.microsoft.com/office/drawing/2014/main" id="{E78DCE73-64ED-2C05-7818-10C1C2E3CBDA}"/>
              </a:ext>
            </a:extLst>
          </p:cNvPr>
          <p:cNvSpPr txBox="1"/>
          <p:nvPr/>
        </p:nvSpPr>
        <p:spPr>
          <a:xfrm>
            <a:off x="5085709" y="6172672"/>
            <a:ext cx="1202741" cy="6551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1" name="Rectangle: Rounded Corners 53">
            <a:extLst>
              <a:ext uri="{FF2B5EF4-FFF2-40B4-BE49-F238E27FC236}">
                <a16:creationId xmlns:a16="http://schemas.microsoft.com/office/drawing/2014/main" id="{AB8EC55F-7597-01EC-F877-066246AB525D}"/>
              </a:ext>
            </a:extLst>
          </p:cNvPr>
          <p:cNvSpPr/>
          <p:nvPr/>
        </p:nvSpPr>
        <p:spPr>
          <a:xfrm>
            <a:off x="172190" y="5753395"/>
            <a:ext cx="11396958" cy="280797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TextBox 72">
            <a:extLst>
              <a:ext uri="{FF2B5EF4-FFF2-40B4-BE49-F238E27FC236}">
                <a16:creationId xmlns:a16="http://schemas.microsoft.com/office/drawing/2014/main" id="{BB2BB5F0-9753-0ACA-B5A7-357E3CAF7E49}"/>
              </a:ext>
            </a:extLst>
          </p:cNvPr>
          <p:cNvSpPr txBox="1"/>
          <p:nvPr/>
        </p:nvSpPr>
        <p:spPr>
          <a:xfrm>
            <a:off x="31909" y="6157660"/>
            <a:ext cx="1309003" cy="6551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72">
            <a:extLst>
              <a:ext uri="{FF2B5EF4-FFF2-40B4-BE49-F238E27FC236}">
                <a16:creationId xmlns:a16="http://schemas.microsoft.com/office/drawing/2014/main" id="{D1FE7029-F7ED-7848-E11A-38BC54ABDE21}"/>
              </a:ext>
            </a:extLst>
          </p:cNvPr>
          <p:cNvSpPr txBox="1"/>
          <p:nvPr/>
        </p:nvSpPr>
        <p:spPr>
          <a:xfrm>
            <a:off x="2617385" y="6196339"/>
            <a:ext cx="1113155" cy="46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34079522-DF26-4A28-76F2-53C55EAFD808}"/>
              </a:ext>
            </a:extLst>
          </p:cNvPr>
          <p:cNvSpPr txBox="1"/>
          <p:nvPr/>
        </p:nvSpPr>
        <p:spPr>
          <a:xfrm>
            <a:off x="3817582" y="6182991"/>
            <a:ext cx="1202741" cy="274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72">
            <a:extLst>
              <a:ext uri="{FF2B5EF4-FFF2-40B4-BE49-F238E27FC236}">
                <a16:creationId xmlns:a16="http://schemas.microsoft.com/office/drawing/2014/main" id="{7D344FA9-1973-AB66-94B7-3658B6D7A769}"/>
              </a:ext>
            </a:extLst>
          </p:cNvPr>
          <p:cNvSpPr txBox="1"/>
          <p:nvPr/>
        </p:nvSpPr>
        <p:spPr>
          <a:xfrm>
            <a:off x="1384322" y="6196339"/>
            <a:ext cx="115282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72">
            <a:extLst>
              <a:ext uri="{FF2B5EF4-FFF2-40B4-BE49-F238E27FC236}">
                <a16:creationId xmlns:a16="http://schemas.microsoft.com/office/drawing/2014/main" id="{2048BF1E-178C-9FAF-C051-278CC2090101}"/>
              </a:ext>
            </a:extLst>
          </p:cNvPr>
          <p:cNvSpPr txBox="1"/>
          <p:nvPr/>
        </p:nvSpPr>
        <p:spPr>
          <a:xfrm>
            <a:off x="8837014" y="6178779"/>
            <a:ext cx="84700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1CD13DC4-4BB4-3A53-B77C-519015EA7484}"/>
              </a:ext>
            </a:extLst>
          </p:cNvPr>
          <p:cNvSpPr/>
          <p:nvPr/>
        </p:nvSpPr>
        <p:spPr>
          <a:xfrm>
            <a:off x="10012076" y="5586071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2" name="TextBox 72">
            <a:extLst>
              <a:ext uri="{FF2B5EF4-FFF2-40B4-BE49-F238E27FC236}">
                <a16:creationId xmlns:a16="http://schemas.microsoft.com/office/drawing/2014/main" id="{5BE84E5F-B2E6-AECD-E93E-2FCCC8471195}"/>
              </a:ext>
            </a:extLst>
          </p:cNvPr>
          <p:cNvSpPr txBox="1"/>
          <p:nvPr/>
        </p:nvSpPr>
        <p:spPr>
          <a:xfrm>
            <a:off x="9863438" y="6196339"/>
            <a:ext cx="90765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43" name="מציין מיקום של מספר שקופית 1">
            <a:extLst>
              <a:ext uri="{FF2B5EF4-FFF2-40B4-BE49-F238E27FC236}">
                <a16:creationId xmlns:a16="http://schemas.microsoft.com/office/drawing/2014/main" id="{3955821D-6C60-28FB-C904-F78914C5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934" y="6526334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Oval 77">
            <a:extLst>
              <a:ext uri="{FF2B5EF4-FFF2-40B4-BE49-F238E27FC236}">
                <a16:creationId xmlns:a16="http://schemas.microsoft.com/office/drawing/2014/main" id="{54ADADA5-3178-2848-E43B-8B062E326E45}"/>
              </a:ext>
            </a:extLst>
          </p:cNvPr>
          <p:cNvSpPr/>
          <p:nvPr/>
        </p:nvSpPr>
        <p:spPr>
          <a:xfrm>
            <a:off x="493316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6" name="Oval 77">
            <a:extLst>
              <a:ext uri="{FF2B5EF4-FFF2-40B4-BE49-F238E27FC236}">
                <a16:creationId xmlns:a16="http://schemas.microsoft.com/office/drawing/2014/main" id="{4900E805-C1C7-C452-4B53-E415CC27B040}"/>
              </a:ext>
            </a:extLst>
          </p:cNvPr>
          <p:cNvSpPr/>
          <p:nvPr/>
        </p:nvSpPr>
        <p:spPr>
          <a:xfrm>
            <a:off x="2960362" y="56022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7" name="Oval 77">
            <a:extLst>
              <a:ext uri="{FF2B5EF4-FFF2-40B4-BE49-F238E27FC236}">
                <a16:creationId xmlns:a16="http://schemas.microsoft.com/office/drawing/2014/main" id="{B3DC5AF1-3635-8660-D32D-1C599855B376}"/>
              </a:ext>
            </a:extLst>
          </p:cNvPr>
          <p:cNvSpPr/>
          <p:nvPr/>
        </p:nvSpPr>
        <p:spPr>
          <a:xfrm>
            <a:off x="4235680" y="56022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8" name="Oval 77">
            <a:extLst>
              <a:ext uri="{FF2B5EF4-FFF2-40B4-BE49-F238E27FC236}">
                <a16:creationId xmlns:a16="http://schemas.microsoft.com/office/drawing/2014/main" id="{145782D9-54DC-6167-5548-D07778F7C28C}"/>
              </a:ext>
            </a:extLst>
          </p:cNvPr>
          <p:cNvSpPr/>
          <p:nvPr/>
        </p:nvSpPr>
        <p:spPr>
          <a:xfrm>
            <a:off x="1738490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4478E63E-16DE-B901-CF9B-BA9736508DD1}"/>
              </a:ext>
            </a:extLst>
          </p:cNvPr>
          <p:cNvSpPr/>
          <p:nvPr/>
        </p:nvSpPr>
        <p:spPr>
          <a:xfrm>
            <a:off x="5440223" y="56022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AC42D828-1A55-E132-32DF-23A28CABD25B}"/>
              </a:ext>
            </a:extLst>
          </p:cNvPr>
          <p:cNvSpPr/>
          <p:nvPr/>
        </p:nvSpPr>
        <p:spPr>
          <a:xfrm>
            <a:off x="6689365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67CB45F8-F822-1EC6-04C5-12BE8212D173}"/>
              </a:ext>
            </a:extLst>
          </p:cNvPr>
          <p:cNvSpPr/>
          <p:nvPr/>
        </p:nvSpPr>
        <p:spPr>
          <a:xfrm>
            <a:off x="7783232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8337723B-19BF-40FC-641F-03FF8DB5EA4F}"/>
              </a:ext>
            </a:extLst>
          </p:cNvPr>
          <p:cNvSpPr/>
          <p:nvPr/>
        </p:nvSpPr>
        <p:spPr>
          <a:xfrm>
            <a:off x="8946672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7712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2">
            <a:extLst>
              <a:ext uri="{FF2B5EF4-FFF2-40B4-BE49-F238E27FC236}">
                <a16:creationId xmlns:a16="http://schemas.microsoft.com/office/drawing/2014/main" id="{30EE7CEA-DF9F-4BBF-5B2F-27B4EEE1F386}"/>
              </a:ext>
            </a:extLst>
          </p:cNvPr>
          <p:cNvSpPr txBox="1"/>
          <p:nvPr/>
        </p:nvSpPr>
        <p:spPr>
          <a:xfrm>
            <a:off x="10138564" y="6071234"/>
            <a:ext cx="879941" cy="7646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 Use Case Diagram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703841" y="49468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Our App-”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 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1" name="מציין מיקום של מספר שקופית 20">
            <a:extLst>
              <a:ext uri="{FF2B5EF4-FFF2-40B4-BE49-F238E27FC236}">
                <a16:creationId xmlns:a16="http://schemas.microsoft.com/office/drawing/2014/main" id="{334D8A8F-6EB9-3FD9-6223-CF0F9936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2446" y="6526950"/>
            <a:ext cx="771089" cy="322236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246AF32-553F-0EFD-E429-33E761B19FBA}"/>
              </a:ext>
            </a:extLst>
          </p:cNvPr>
          <p:cNvSpPr txBox="1"/>
          <p:nvPr/>
        </p:nvSpPr>
        <p:spPr>
          <a:xfrm>
            <a:off x="3986737" y="571790"/>
            <a:ext cx="3650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Use Case Diagram</a:t>
            </a:r>
            <a:endParaRPr lang="he-IL" sz="3600" dirty="0"/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556363C4-9F67-D48E-2B2B-3230E688EFEE}"/>
              </a:ext>
            </a:extLst>
          </p:cNvPr>
          <p:cNvSpPr txBox="1"/>
          <p:nvPr/>
        </p:nvSpPr>
        <p:spPr>
          <a:xfrm>
            <a:off x="6847810" y="6123049"/>
            <a:ext cx="10446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CF804BE8-1A01-7CBA-4119-05145A1B406C}"/>
              </a:ext>
            </a:extLst>
          </p:cNvPr>
          <p:cNvSpPr txBox="1"/>
          <p:nvPr/>
        </p:nvSpPr>
        <p:spPr>
          <a:xfrm>
            <a:off x="5710697" y="6106696"/>
            <a:ext cx="1044636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C424FB5A-A890-EED4-6D35-88129543F282}"/>
              </a:ext>
            </a:extLst>
          </p:cNvPr>
          <p:cNvSpPr txBox="1"/>
          <p:nvPr/>
        </p:nvSpPr>
        <p:spPr>
          <a:xfrm>
            <a:off x="4553649" y="6121720"/>
            <a:ext cx="1111550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7" name="Rectangle: Rounded Corners 53">
            <a:extLst>
              <a:ext uri="{FF2B5EF4-FFF2-40B4-BE49-F238E27FC236}">
                <a16:creationId xmlns:a16="http://schemas.microsoft.com/office/drawing/2014/main" id="{87CC49C8-4A20-C703-EA8B-BACF7D4F6912}"/>
              </a:ext>
            </a:extLst>
          </p:cNvPr>
          <p:cNvSpPr/>
          <p:nvPr/>
        </p:nvSpPr>
        <p:spPr>
          <a:xfrm>
            <a:off x="172190" y="5753395"/>
            <a:ext cx="11396958" cy="280797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AB157274-19BE-05F2-A335-C7F115A99985}"/>
              </a:ext>
            </a:extLst>
          </p:cNvPr>
          <p:cNvSpPr txBox="1"/>
          <p:nvPr/>
        </p:nvSpPr>
        <p:spPr>
          <a:xfrm>
            <a:off x="31910" y="6155751"/>
            <a:ext cx="1202742" cy="602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6A599002-5C25-DED7-D1EA-AC1A09EDCDB2}"/>
              </a:ext>
            </a:extLst>
          </p:cNvPr>
          <p:cNvSpPr/>
          <p:nvPr/>
        </p:nvSpPr>
        <p:spPr>
          <a:xfrm>
            <a:off x="145447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F5C4CE47-48D9-9E1F-3910-46483E819163}"/>
              </a:ext>
            </a:extLst>
          </p:cNvPr>
          <p:cNvSpPr/>
          <p:nvPr/>
        </p:nvSpPr>
        <p:spPr>
          <a:xfrm>
            <a:off x="2547193" y="55423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1" name="TextBox 72">
            <a:extLst>
              <a:ext uri="{FF2B5EF4-FFF2-40B4-BE49-F238E27FC236}">
                <a16:creationId xmlns:a16="http://schemas.microsoft.com/office/drawing/2014/main" id="{D7C2DDA5-2065-A1B0-D1AC-65AB71AACA3E}"/>
              </a:ext>
            </a:extLst>
          </p:cNvPr>
          <p:cNvSpPr txBox="1"/>
          <p:nvPr/>
        </p:nvSpPr>
        <p:spPr>
          <a:xfrm>
            <a:off x="2301553" y="6169215"/>
            <a:ext cx="1001414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CAA432DC-9AD0-B950-978A-81FEEA5C6819}"/>
              </a:ext>
            </a:extLst>
          </p:cNvPr>
          <p:cNvSpPr/>
          <p:nvPr/>
        </p:nvSpPr>
        <p:spPr>
          <a:xfrm>
            <a:off x="3718024" y="55423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D37B936F-D7CF-E14A-3E95-154735CC88CF}"/>
              </a:ext>
            </a:extLst>
          </p:cNvPr>
          <p:cNvSpPr txBox="1"/>
          <p:nvPr/>
        </p:nvSpPr>
        <p:spPr>
          <a:xfrm>
            <a:off x="3325716" y="6160192"/>
            <a:ext cx="11824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Oval 77">
            <a:extLst>
              <a:ext uri="{FF2B5EF4-FFF2-40B4-BE49-F238E27FC236}">
                <a16:creationId xmlns:a16="http://schemas.microsoft.com/office/drawing/2014/main" id="{DE44ABCD-3CC0-8262-EAA1-7B06CD4D6A3E}"/>
              </a:ext>
            </a:extLst>
          </p:cNvPr>
          <p:cNvSpPr/>
          <p:nvPr/>
        </p:nvSpPr>
        <p:spPr>
          <a:xfrm>
            <a:off x="1359960" y="55486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TextBox 72">
            <a:extLst>
              <a:ext uri="{FF2B5EF4-FFF2-40B4-BE49-F238E27FC236}">
                <a16:creationId xmlns:a16="http://schemas.microsoft.com/office/drawing/2014/main" id="{4C76A2EC-713D-DE07-C5E4-296E6D16C8D0}"/>
              </a:ext>
            </a:extLst>
          </p:cNvPr>
          <p:cNvSpPr txBox="1"/>
          <p:nvPr/>
        </p:nvSpPr>
        <p:spPr>
          <a:xfrm>
            <a:off x="1264556" y="6155751"/>
            <a:ext cx="1001414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Oval 77">
            <a:extLst>
              <a:ext uri="{FF2B5EF4-FFF2-40B4-BE49-F238E27FC236}">
                <a16:creationId xmlns:a16="http://schemas.microsoft.com/office/drawing/2014/main" id="{2DD59D9F-A74B-5B82-99A7-129EEC0025C4}"/>
              </a:ext>
            </a:extLst>
          </p:cNvPr>
          <p:cNvSpPr/>
          <p:nvPr/>
        </p:nvSpPr>
        <p:spPr>
          <a:xfrm>
            <a:off x="4740452" y="55337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23" name="Oval 77">
            <a:extLst>
              <a:ext uri="{FF2B5EF4-FFF2-40B4-BE49-F238E27FC236}">
                <a16:creationId xmlns:a16="http://schemas.microsoft.com/office/drawing/2014/main" id="{6F51129F-FDD6-A916-27EA-FC6FED6633D8}"/>
              </a:ext>
            </a:extLst>
          </p:cNvPr>
          <p:cNvSpPr/>
          <p:nvPr/>
        </p:nvSpPr>
        <p:spPr>
          <a:xfrm>
            <a:off x="5888246" y="553362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24" name="Oval 77">
            <a:extLst>
              <a:ext uri="{FF2B5EF4-FFF2-40B4-BE49-F238E27FC236}">
                <a16:creationId xmlns:a16="http://schemas.microsoft.com/office/drawing/2014/main" id="{826A59DD-DEC9-383C-06B0-5FCEF5DDC43E}"/>
              </a:ext>
            </a:extLst>
          </p:cNvPr>
          <p:cNvSpPr/>
          <p:nvPr/>
        </p:nvSpPr>
        <p:spPr>
          <a:xfrm>
            <a:off x="6987957" y="555206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25" name="Oval 77">
            <a:extLst>
              <a:ext uri="{FF2B5EF4-FFF2-40B4-BE49-F238E27FC236}">
                <a16:creationId xmlns:a16="http://schemas.microsoft.com/office/drawing/2014/main" id="{233EBBE3-A159-D5F1-CA70-7B7EDE31127E}"/>
              </a:ext>
            </a:extLst>
          </p:cNvPr>
          <p:cNvSpPr/>
          <p:nvPr/>
        </p:nvSpPr>
        <p:spPr>
          <a:xfrm>
            <a:off x="8137634" y="555206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F30984EB-DF68-B996-1F69-3607F674BAFE}"/>
              </a:ext>
            </a:extLst>
          </p:cNvPr>
          <p:cNvSpPr txBox="1"/>
          <p:nvPr/>
        </p:nvSpPr>
        <p:spPr>
          <a:xfrm>
            <a:off x="8109873" y="6123049"/>
            <a:ext cx="820268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11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27" name="Oval 77">
            <a:extLst>
              <a:ext uri="{FF2B5EF4-FFF2-40B4-BE49-F238E27FC236}">
                <a16:creationId xmlns:a16="http://schemas.microsoft.com/office/drawing/2014/main" id="{A78F4B0E-0E1E-9202-3857-3C4427B1FFE2}"/>
              </a:ext>
            </a:extLst>
          </p:cNvPr>
          <p:cNvSpPr/>
          <p:nvPr/>
        </p:nvSpPr>
        <p:spPr>
          <a:xfrm>
            <a:off x="9271477" y="555206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3F666249-3BA2-592A-BDC6-5B28B457ED14}"/>
              </a:ext>
            </a:extLst>
          </p:cNvPr>
          <p:cNvSpPr txBox="1"/>
          <p:nvPr/>
        </p:nvSpPr>
        <p:spPr>
          <a:xfrm>
            <a:off x="9114328" y="6123049"/>
            <a:ext cx="903102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29" name="Oval 77">
            <a:extLst>
              <a:ext uri="{FF2B5EF4-FFF2-40B4-BE49-F238E27FC236}">
                <a16:creationId xmlns:a16="http://schemas.microsoft.com/office/drawing/2014/main" id="{46F25F02-CFC9-4999-678B-E1E0C7B7253D}"/>
              </a:ext>
            </a:extLst>
          </p:cNvPr>
          <p:cNvSpPr/>
          <p:nvPr/>
        </p:nvSpPr>
        <p:spPr>
          <a:xfrm>
            <a:off x="10301218" y="5517748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611C3A80-E24E-2E39-E097-E894FB48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070" y="1279676"/>
            <a:ext cx="6576866" cy="4054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07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875458" y="14910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Our App-”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A1D19243-B7CA-8BB6-728D-3C82AB9E1588}"/>
              </a:ext>
            </a:extLst>
          </p:cNvPr>
          <p:cNvSpPr txBox="1"/>
          <p:nvPr/>
        </p:nvSpPr>
        <p:spPr>
          <a:xfrm>
            <a:off x="2066097" y="705668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Activity Diagram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40" name="TextBox 72">
            <a:extLst>
              <a:ext uri="{FF2B5EF4-FFF2-40B4-BE49-F238E27FC236}">
                <a16:creationId xmlns:a16="http://schemas.microsoft.com/office/drawing/2014/main" id="{ACEEA1B5-8317-067F-16F6-C04AE12E9E0E}"/>
              </a:ext>
            </a:extLst>
          </p:cNvPr>
          <p:cNvSpPr txBox="1"/>
          <p:nvPr/>
        </p:nvSpPr>
        <p:spPr>
          <a:xfrm>
            <a:off x="9567873" y="6085537"/>
            <a:ext cx="970768" cy="7163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10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” Use Case Diagram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TextBox 72">
            <a:extLst>
              <a:ext uri="{FF2B5EF4-FFF2-40B4-BE49-F238E27FC236}">
                <a16:creationId xmlns:a16="http://schemas.microsoft.com/office/drawing/2014/main" id="{319A416F-4222-F38D-B599-65584F6CF37E}"/>
              </a:ext>
            </a:extLst>
          </p:cNvPr>
          <p:cNvSpPr txBox="1"/>
          <p:nvPr/>
        </p:nvSpPr>
        <p:spPr>
          <a:xfrm>
            <a:off x="6388307" y="6119046"/>
            <a:ext cx="961399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42" name="TextBox 72">
            <a:extLst>
              <a:ext uri="{FF2B5EF4-FFF2-40B4-BE49-F238E27FC236}">
                <a16:creationId xmlns:a16="http://schemas.microsoft.com/office/drawing/2014/main" id="{B0F92B09-7CF6-114B-E11E-706085EACE7F}"/>
              </a:ext>
            </a:extLst>
          </p:cNvPr>
          <p:cNvSpPr txBox="1"/>
          <p:nvPr/>
        </p:nvSpPr>
        <p:spPr>
          <a:xfrm>
            <a:off x="5322994" y="6146052"/>
            <a:ext cx="961399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0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3" name="TextBox 72">
            <a:extLst>
              <a:ext uri="{FF2B5EF4-FFF2-40B4-BE49-F238E27FC236}">
                <a16:creationId xmlns:a16="http://schemas.microsoft.com/office/drawing/2014/main" id="{C1C61DF6-2493-6F5D-EFA5-128C4CB36FA9}"/>
              </a:ext>
            </a:extLst>
          </p:cNvPr>
          <p:cNvSpPr txBox="1"/>
          <p:nvPr/>
        </p:nvSpPr>
        <p:spPr>
          <a:xfrm>
            <a:off x="4195675" y="6143902"/>
            <a:ext cx="1022982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44" name="Rectangle: Rounded Corners 53">
            <a:extLst>
              <a:ext uri="{FF2B5EF4-FFF2-40B4-BE49-F238E27FC236}">
                <a16:creationId xmlns:a16="http://schemas.microsoft.com/office/drawing/2014/main" id="{76DD8ACF-E944-79F7-064F-F016121E9FEF}"/>
              </a:ext>
            </a:extLst>
          </p:cNvPr>
          <p:cNvSpPr/>
          <p:nvPr/>
        </p:nvSpPr>
        <p:spPr>
          <a:xfrm>
            <a:off x="160157" y="5725497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TextBox 72">
            <a:extLst>
              <a:ext uri="{FF2B5EF4-FFF2-40B4-BE49-F238E27FC236}">
                <a16:creationId xmlns:a16="http://schemas.microsoft.com/office/drawing/2014/main" id="{99106BDE-1F04-EEA0-39A3-91B95B5BA37C}"/>
              </a:ext>
            </a:extLst>
          </p:cNvPr>
          <p:cNvSpPr txBox="1"/>
          <p:nvPr/>
        </p:nvSpPr>
        <p:spPr>
          <a:xfrm>
            <a:off x="19878" y="6127342"/>
            <a:ext cx="1106908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6" name="Oval 77">
            <a:extLst>
              <a:ext uri="{FF2B5EF4-FFF2-40B4-BE49-F238E27FC236}">
                <a16:creationId xmlns:a16="http://schemas.microsoft.com/office/drawing/2014/main" id="{6254B203-1829-6D95-BBA2-C0086714EA25}"/>
              </a:ext>
            </a:extLst>
          </p:cNvPr>
          <p:cNvSpPr/>
          <p:nvPr/>
        </p:nvSpPr>
        <p:spPr>
          <a:xfrm>
            <a:off x="133415" y="556123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47" name="Oval 77">
            <a:extLst>
              <a:ext uri="{FF2B5EF4-FFF2-40B4-BE49-F238E27FC236}">
                <a16:creationId xmlns:a16="http://schemas.microsoft.com/office/drawing/2014/main" id="{E14E36C5-BADA-4B87-7959-FA9F03AD86FE}"/>
              </a:ext>
            </a:extLst>
          </p:cNvPr>
          <p:cNvSpPr/>
          <p:nvPr/>
        </p:nvSpPr>
        <p:spPr>
          <a:xfrm>
            <a:off x="2317677" y="556760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48" name="TextBox 72">
            <a:extLst>
              <a:ext uri="{FF2B5EF4-FFF2-40B4-BE49-F238E27FC236}">
                <a16:creationId xmlns:a16="http://schemas.microsoft.com/office/drawing/2014/main" id="{30C78270-3765-BF76-E3A0-0C7DD81F0C91}"/>
              </a:ext>
            </a:extLst>
          </p:cNvPr>
          <p:cNvSpPr txBox="1"/>
          <p:nvPr/>
        </p:nvSpPr>
        <p:spPr>
          <a:xfrm>
            <a:off x="2084605" y="6154582"/>
            <a:ext cx="921621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1" name="Oval 77">
            <a:extLst>
              <a:ext uri="{FF2B5EF4-FFF2-40B4-BE49-F238E27FC236}">
                <a16:creationId xmlns:a16="http://schemas.microsoft.com/office/drawing/2014/main" id="{799FD1FC-FB1B-DEEF-9DBB-F186DA36AA7A}"/>
              </a:ext>
            </a:extLst>
          </p:cNvPr>
          <p:cNvSpPr/>
          <p:nvPr/>
        </p:nvSpPr>
        <p:spPr>
          <a:xfrm>
            <a:off x="3342668" y="555044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52" name="TextBox 72">
            <a:extLst>
              <a:ext uri="{FF2B5EF4-FFF2-40B4-BE49-F238E27FC236}">
                <a16:creationId xmlns:a16="http://schemas.microsoft.com/office/drawing/2014/main" id="{4FB9F987-0080-86CF-8B57-B0EB6656EE5E}"/>
              </a:ext>
            </a:extLst>
          </p:cNvPr>
          <p:cNvSpPr txBox="1"/>
          <p:nvPr/>
        </p:nvSpPr>
        <p:spPr>
          <a:xfrm>
            <a:off x="3045325" y="6131783"/>
            <a:ext cx="108822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Oval 77">
            <a:extLst>
              <a:ext uri="{FF2B5EF4-FFF2-40B4-BE49-F238E27FC236}">
                <a16:creationId xmlns:a16="http://schemas.microsoft.com/office/drawing/2014/main" id="{5E5471CE-A986-7A8E-8A68-2D120E024083}"/>
              </a:ext>
            </a:extLst>
          </p:cNvPr>
          <p:cNvSpPr/>
          <p:nvPr/>
        </p:nvSpPr>
        <p:spPr>
          <a:xfrm>
            <a:off x="1257947" y="55512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54" name="TextBox 72">
            <a:extLst>
              <a:ext uri="{FF2B5EF4-FFF2-40B4-BE49-F238E27FC236}">
                <a16:creationId xmlns:a16="http://schemas.microsoft.com/office/drawing/2014/main" id="{92F4E841-354E-29FF-E53A-526B3C15C022}"/>
              </a:ext>
            </a:extLst>
          </p:cNvPr>
          <p:cNvSpPr txBox="1"/>
          <p:nvPr/>
        </p:nvSpPr>
        <p:spPr>
          <a:xfrm>
            <a:off x="1143195" y="6127342"/>
            <a:ext cx="921621" cy="5539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5" name="Oval 77">
            <a:extLst>
              <a:ext uri="{FF2B5EF4-FFF2-40B4-BE49-F238E27FC236}">
                <a16:creationId xmlns:a16="http://schemas.microsoft.com/office/drawing/2014/main" id="{B0E42457-78CC-3C70-1F23-BF7EF193A6AC}"/>
              </a:ext>
            </a:extLst>
          </p:cNvPr>
          <p:cNvSpPr/>
          <p:nvPr/>
        </p:nvSpPr>
        <p:spPr>
          <a:xfrm>
            <a:off x="4436074" y="554710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56" name="Oval 77">
            <a:extLst>
              <a:ext uri="{FF2B5EF4-FFF2-40B4-BE49-F238E27FC236}">
                <a16:creationId xmlns:a16="http://schemas.microsoft.com/office/drawing/2014/main" id="{6A752F62-EAEB-4AAD-AE36-45F3B0D2ED92}"/>
              </a:ext>
            </a:extLst>
          </p:cNvPr>
          <p:cNvSpPr/>
          <p:nvPr/>
        </p:nvSpPr>
        <p:spPr>
          <a:xfrm>
            <a:off x="5517629" y="553941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57" name="Oval 77">
            <a:extLst>
              <a:ext uri="{FF2B5EF4-FFF2-40B4-BE49-F238E27FC236}">
                <a16:creationId xmlns:a16="http://schemas.microsoft.com/office/drawing/2014/main" id="{77ACE6EA-7768-D027-9884-1D4095CB046E}"/>
              </a:ext>
            </a:extLst>
          </p:cNvPr>
          <p:cNvSpPr/>
          <p:nvPr/>
        </p:nvSpPr>
        <p:spPr>
          <a:xfrm>
            <a:off x="6603241" y="555044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58" name="Oval 77">
            <a:extLst>
              <a:ext uri="{FF2B5EF4-FFF2-40B4-BE49-F238E27FC236}">
                <a16:creationId xmlns:a16="http://schemas.microsoft.com/office/drawing/2014/main" id="{BBF13B16-9FCB-34E5-E53B-F38B7E778107}"/>
              </a:ext>
            </a:extLst>
          </p:cNvPr>
          <p:cNvSpPr/>
          <p:nvPr/>
        </p:nvSpPr>
        <p:spPr>
          <a:xfrm>
            <a:off x="7589669" y="553941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59" name="TextBox 72">
            <a:extLst>
              <a:ext uri="{FF2B5EF4-FFF2-40B4-BE49-F238E27FC236}">
                <a16:creationId xmlns:a16="http://schemas.microsoft.com/office/drawing/2014/main" id="{584D3903-EE70-F818-1063-72D5078C3C3D}"/>
              </a:ext>
            </a:extLst>
          </p:cNvPr>
          <p:cNvSpPr txBox="1"/>
          <p:nvPr/>
        </p:nvSpPr>
        <p:spPr>
          <a:xfrm>
            <a:off x="7535796" y="6122232"/>
            <a:ext cx="754909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10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60" name="Oval 77">
            <a:extLst>
              <a:ext uri="{FF2B5EF4-FFF2-40B4-BE49-F238E27FC236}">
                <a16:creationId xmlns:a16="http://schemas.microsoft.com/office/drawing/2014/main" id="{B21D425B-807C-E597-5081-D703D03AAB62}"/>
              </a:ext>
            </a:extLst>
          </p:cNvPr>
          <p:cNvSpPr/>
          <p:nvPr/>
        </p:nvSpPr>
        <p:spPr>
          <a:xfrm>
            <a:off x="8630217" y="553941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61" name="TextBox 72">
            <a:extLst>
              <a:ext uri="{FF2B5EF4-FFF2-40B4-BE49-F238E27FC236}">
                <a16:creationId xmlns:a16="http://schemas.microsoft.com/office/drawing/2014/main" id="{FB398853-F689-2D53-40F4-4E68682BDD6D}"/>
              </a:ext>
            </a:extLst>
          </p:cNvPr>
          <p:cNvSpPr txBox="1"/>
          <p:nvPr/>
        </p:nvSpPr>
        <p:spPr>
          <a:xfrm>
            <a:off x="8441896" y="6115862"/>
            <a:ext cx="1057941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62" name="Oval 77">
            <a:extLst>
              <a:ext uri="{FF2B5EF4-FFF2-40B4-BE49-F238E27FC236}">
                <a16:creationId xmlns:a16="http://schemas.microsoft.com/office/drawing/2014/main" id="{51F28779-1476-4EC6-E5D2-03B649EDBADA}"/>
              </a:ext>
            </a:extLst>
          </p:cNvPr>
          <p:cNvSpPr/>
          <p:nvPr/>
        </p:nvSpPr>
        <p:spPr>
          <a:xfrm>
            <a:off x="9701058" y="551993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64" name="TextBox 72">
            <a:extLst>
              <a:ext uri="{FF2B5EF4-FFF2-40B4-BE49-F238E27FC236}">
                <a16:creationId xmlns:a16="http://schemas.microsoft.com/office/drawing/2014/main" id="{5F5FDF7C-0D41-3985-3B65-80A2FE1B927D}"/>
              </a:ext>
            </a:extLst>
          </p:cNvPr>
          <p:cNvSpPr txBox="1"/>
          <p:nvPr/>
        </p:nvSpPr>
        <p:spPr>
          <a:xfrm>
            <a:off x="10606677" y="6094045"/>
            <a:ext cx="962495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10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000" b="1" dirty="0">
                <a:solidFill>
                  <a:schemeClr val="bg1"/>
                </a:solidFill>
                <a:latin typeface="Century Gothic"/>
              </a:rPr>
              <a:t>” Activity Diagram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5" name="Oval 77">
            <a:extLst>
              <a:ext uri="{FF2B5EF4-FFF2-40B4-BE49-F238E27FC236}">
                <a16:creationId xmlns:a16="http://schemas.microsoft.com/office/drawing/2014/main" id="{EBDF7CEF-E4B5-5518-A48A-5CCB97FEF973}"/>
              </a:ext>
            </a:extLst>
          </p:cNvPr>
          <p:cNvSpPr/>
          <p:nvPr/>
        </p:nvSpPr>
        <p:spPr>
          <a:xfrm>
            <a:off x="10773195" y="5519930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66" name="מציין מיקום של מספר שקופית 1">
            <a:extLst>
              <a:ext uri="{FF2B5EF4-FFF2-40B4-BE49-F238E27FC236}">
                <a16:creationId xmlns:a16="http://schemas.microsoft.com/office/drawing/2014/main" id="{E7441A8B-471F-91E3-18F0-C1F0C0A1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5568" y="6492875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10EE43E-D21F-6A7F-87FE-3DD1D5140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81" y="1318587"/>
            <a:ext cx="6770237" cy="404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17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8D263602-1800-2949-F305-12D123B34D0D}"/>
              </a:ext>
            </a:extLst>
          </p:cNvPr>
          <p:cNvSpPr txBox="1"/>
          <p:nvPr/>
        </p:nvSpPr>
        <p:spPr>
          <a:xfrm>
            <a:off x="3351629" y="65643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Architecture and Technologies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39CADC3E-B019-944D-D55C-2017F6400694}"/>
              </a:ext>
            </a:extLst>
          </p:cNvPr>
          <p:cNvSpPr txBox="1"/>
          <p:nvPr/>
        </p:nvSpPr>
        <p:spPr>
          <a:xfrm>
            <a:off x="8942029" y="6153190"/>
            <a:ext cx="77421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 Use Case Diagram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72">
            <a:extLst>
              <a:ext uri="{FF2B5EF4-FFF2-40B4-BE49-F238E27FC236}">
                <a16:creationId xmlns:a16="http://schemas.microsoft.com/office/drawing/2014/main" id="{6BEB851E-46F1-E369-032B-8DF40BE1B670}"/>
              </a:ext>
            </a:extLst>
          </p:cNvPr>
          <p:cNvSpPr txBox="1"/>
          <p:nvPr/>
        </p:nvSpPr>
        <p:spPr>
          <a:xfrm>
            <a:off x="5961440" y="6247379"/>
            <a:ext cx="883004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874D6FA2-4A0C-900E-ADE1-3365C56C13D5}"/>
              </a:ext>
            </a:extLst>
          </p:cNvPr>
          <p:cNvSpPr txBox="1"/>
          <p:nvPr/>
        </p:nvSpPr>
        <p:spPr>
          <a:xfrm>
            <a:off x="4915050" y="6228650"/>
            <a:ext cx="940866" cy="3808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72">
            <a:extLst>
              <a:ext uri="{FF2B5EF4-FFF2-40B4-BE49-F238E27FC236}">
                <a16:creationId xmlns:a16="http://schemas.microsoft.com/office/drawing/2014/main" id="{BDD3950F-9DA0-C9A4-7280-A2486C5BBC7E}"/>
              </a:ext>
            </a:extLst>
          </p:cNvPr>
          <p:cNvSpPr txBox="1"/>
          <p:nvPr/>
        </p:nvSpPr>
        <p:spPr>
          <a:xfrm>
            <a:off x="3831887" y="6213700"/>
            <a:ext cx="900753" cy="523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32" name="Rectangle: Rounded Corners 53">
            <a:extLst>
              <a:ext uri="{FF2B5EF4-FFF2-40B4-BE49-F238E27FC236}">
                <a16:creationId xmlns:a16="http://schemas.microsoft.com/office/drawing/2014/main" id="{2010A53B-2A2B-748D-89E1-0FC863FB835E}"/>
              </a:ext>
            </a:extLst>
          </p:cNvPr>
          <p:cNvSpPr/>
          <p:nvPr/>
        </p:nvSpPr>
        <p:spPr>
          <a:xfrm>
            <a:off x="140279" y="5827281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1432F9EF-0BF6-BD1F-3173-B5194FD4F2EB}"/>
              </a:ext>
            </a:extLst>
          </p:cNvPr>
          <p:cNvSpPr txBox="1"/>
          <p:nvPr/>
        </p:nvSpPr>
        <p:spPr>
          <a:xfrm>
            <a:off x="23640" y="6204602"/>
            <a:ext cx="92045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4" name="Oval 77">
            <a:extLst>
              <a:ext uri="{FF2B5EF4-FFF2-40B4-BE49-F238E27FC236}">
                <a16:creationId xmlns:a16="http://schemas.microsoft.com/office/drawing/2014/main" id="{AF025B2D-D59D-DE80-B016-B173168B5335}"/>
              </a:ext>
            </a:extLst>
          </p:cNvPr>
          <p:cNvSpPr/>
          <p:nvPr/>
        </p:nvSpPr>
        <p:spPr>
          <a:xfrm>
            <a:off x="125637" y="563142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140CF78D-82C0-FFEB-B58B-D450A80C2480}"/>
              </a:ext>
            </a:extLst>
          </p:cNvPr>
          <p:cNvSpPr/>
          <p:nvPr/>
        </p:nvSpPr>
        <p:spPr>
          <a:xfrm>
            <a:off x="2038991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EE8FDFE0-227D-B334-4994-E5176C99D46B}"/>
              </a:ext>
            </a:extLst>
          </p:cNvPr>
          <p:cNvSpPr txBox="1"/>
          <p:nvPr/>
        </p:nvSpPr>
        <p:spPr>
          <a:xfrm>
            <a:off x="1895941" y="6256082"/>
            <a:ext cx="901938" cy="3808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Oval 77">
            <a:extLst>
              <a:ext uri="{FF2B5EF4-FFF2-40B4-BE49-F238E27FC236}">
                <a16:creationId xmlns:a16="http://schemas.microsoft.com/office/drawing/2014/main" id="{245E7A60-0CC8-51D2-7FB3-99DA64892107}"/>
              </a:ext>
            </a:extLst>
          </p:cNvPr>
          <p:cNvSpPr/>
          <p:nvPr/>
        </p:nvSpPr>
        <p:spPr>
          <a:xfrm>
            <a:off x="3023098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40" name="TextBox 72">
            <a:extLst>
              <a:ext uri="{FF2B5EF4-FFF2-40B4-BE49-F238E27FC236}">
                <a16:creationId xmlns:a16="http://schemas.microsoft.com/office/drawing/2014/main" id="{44DC82E2-F225-2AA1-72FE-6368EA64A3CC}"/>
              </a:ext>
            </a:extLst>
          </p:cNvPr>
          <p:cNvSpPr txBox="1"/>
          <p:nvPr/>
        </p:nvSpPr>
        <p:spPr>
          <a:xfrm>
            <a:off x="2846546" y="6241491"/>
            <a:ext cx="932280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3C41DF96-3D2C-AC8D-AAE1-8ED0119938F6}"/>
              </a:ext>
            </a:extLst>
          </p:cNvPr>
          <p:cNvSpPr/>
          <p:nvPr/>
        </p:nvSpPr>
        <p:spPr>
          <a:xfrm>
            <a:off x="1107780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2" name="TextBox 72">
            <a:extLst>
              <a:ext uri="{FF2B5EF4-FFF2-40B4-BE49-F238E27FC236}">
                <a16:creationId xmlns:a16="http://schemas.microsoft.com/office/drawing/2014/main" id="{242ACE6F-92F4-2821-A1BB-30ABA2A0943D}"/>
              </a:ext>
            </a:extLst>
          </p:cNvPr>
          <p:cNvSpPr txBox="1"/>
          <p:nvPr/>
        </p:nvSpPr>
        <p:spPr>
          <a:xfrm>
            <a:off x="961885" y="6229518"/>
            <a:ext cx="901938" cy="3808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3" name="Oval 77">
            <a:extLst>
              <a:ext uri="{FF2B5EF4-FFF2-40B4-BE49-F238E27FC236}">
                <a16:creationId xmlns:a16="http://schemas.microsoft.com/office/drawing/2014/main" id="{1B6C91E2-CBA1-D422-6E1F-98B095077A13}"/>
              </a:ext>
            </a:extLst>
          </p:cNvPr>
          <p:cNvSpPr/>
          <p:nvPr/>
        </p:nvSpPr>
        <p:spPr>
          <a:xfrm>
            <a:off x="4027614" y="563142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44" name="Oval 77">
            <a:extLst>
              <a:ext uri="{FF2B5EF4-FFF2-40B4-BE49-F238E27FC236}">
                <a16:creationId xmlns:a16="http://schemas.microsoft.com/office/drawing/2014/main" id="{3999BAFE-8EF9-8883-26B9-2687F8FA1960}"/>
              </a:ext>
            </a:extLst>
          </p:cNvPr>
          <p:cNvSpPr/>
          <p:nvPr/>
        </p:nvSpPr>
        <p:spPr>
          <a:xfrm>
            <a:off x="5082164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66368E13-22DB-0C3F-A23C-6B7EC54EEE54}"/>
              </a:ext>
            </a:extLst>
          </p:cNvPr>
          <p:cNvSpPr/>
          <p:nvPr/>
        </p:nvSpPr>
        <p:spPr>
          <a:xfrm>
            <a:off x="6075035" y="565436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46" name="Oval 77">
            <a:extLst>
              <a:ext uri="{FF2B5EF4-FFF2-40B4-BE49-F238E27FC236}">
                <a16:creationId xmlns:a16="http://schemas.microsoft.com/office/drawing/2014/main" id="{D34525A8-327F-CD40-94ED-6EAF380C7504}"/>
              </a:ext>
            </a:extLst>
          </p:cNvPr>
          <p:cNvSpPr/>
          <p:nvPr/>
        </p:nvSpPr>
        <p:spPr>
          <a:xfrm>
            <a:off x="7043040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47" name="TextBox 72">
            <a:extLst>
              <a:ext uri="{FF2B5EF4-FFF2-40B4-BE49-F238E27FC236}">
                <a16:creationId xmlns:a16="http://schemas.microsoft.com/office/drawing/2014/main" id="{E69FF10D-D356-FD7E-1D26-02D45E77AEBE}"/>
              </a:ext>
            </a:extLst>
          </p:cNvPr>
          <p:cNvSpPr txBox="1"/>
          <p:nvPr/>
        </p:nvSpPr>
        <p:spPr>
          <a:xfrm>
            <a:off x="7025042" y="6228650"/>
            <a:ext cx="688187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9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48" name="Oval 77">
            <a:extLst>
              <a:ext uri="{FF2B5EF4-FFF2-40B4-BE49-F238E27FC236}">
                <a16:creationId xmlns:a16="http://schemas.microsoft.com/office/drawing/2014/main" id="{7BDCCEB6-D244-00CB-2E3D-50FB13A0AEF1}"/>
              </a:ext>
            </a:extLst>
          </p:cNvPr>
          <p:cNvSpPr/>
          <p:nvPr/>
        </p:nvSpPr>
        <p:spPr>
          <a:xfrm>
            <a:off x="8091032" y="563437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9" name="TextBox 72">
            <a:extLst>
              <a:ext uri="{FF2B5EF4-FFF2-40B4-BE49-F238E27FC236}">
                <a16:creationId xmlns:a16="http://schemas.microsoft.com/office/drawing/2014/main" id="{0D4EDA7D-E998-BB06-F4B0-212C87D582A9}"/>
              </a:ext>
            </a:extLst>
          </p:cNvPr>
          <p:cNvSpPr txBox="1"/>
          <p:nvPr/>
        </p:nvSpPr>
        <p:spPr>
          <a:xfrm>
            <a:off x="8011148" y="6216455"/>
            <a:ext cx="727811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50" name="Oval 77">
            <a:extLst>
              <a:ext uri="{FF2B5EF4-FFF2-40B4-BE49-F238E27FC236}">
                <a16:creationId xmlns:a16="http://schemas.microsoft.com/office/drawing/2014/main" id="{BFC73781-E9B7-228B-D97A-55A55A6D8D67}"/>
              </a:ext>
            </a:extLst>
          </p:cNvPr>
          <p:cNvSpPr/>
          <p:nvPr/>
        </p:nvSpPr>
        <p:spPr>
          <a:xfrm>
            <a:off x="9072951" y="563897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51" name="TextBox 72">
            <a:extLst>
              <a:ext uri="{FF2B5EF4-FFF2-40B4-BE49-F238E27FC236}">
                <a16:creationId xmlns:a16="http://schemas.microsoft.com/office/drawing/2014/main" id="{BC172E03-DCB5-87DA-5616-CA727B432F3A}"/>
              </a:ext>
            </a:extLst>
          </p:cNvPr>
          <p:cNvSpPr txBox="1"/>
          <p:nvPr/>
        </p:nvSpPr>
        <p:spPr>
          <a:xfrm>
            <a:off x="9891413" y="6153190"/>
            <a:ext cx="826783" cy="6664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 Activity Diagram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2" name="Oval 77">
            <a:extLst>
              <a:ext uri="{FF2B5EF4-FFF2-40B4-BE49-F238E27FC236}">
                <a16:creationId xmlns:a16="http://schemas.microsoft.com/office/drawing/2014/main" id="{8C4383A5-294C-9CC5-BDDA-12E312DC98E2}"/>
              </a:ext>
            </a:extLst>
          </p:cNvPr>
          <p:cNvSpPr/>
          <p:nvPr/>
        </p:nvSpPr>
        <p:spPr>
          <a:xfrm>
            <a:off x="10068302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53" name="Oval 77">
            <a:extLst>
              <a:ext uri="{FF2B5EF4-FFF2-40B4-BE49-F238E27FC236}">
                <a16:creationId xmlns:a16="http://schemas.microsoft.com/office/drawing/2014/main" id="{36162F7B-6541-62DF-0054-F10EA4094F95}"/>
              </a:ext>
            </a:extLst>
          </p:cNvPr>
          <p:cNvSpPr/>
          <p:nvPr/>
        </p:nvSpPr>
        <p:spPr>
          <a:xfrm>
            <a:off x="11007340" y="5648484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54" name="TextBox 72">
            <a:extLst>
              <a:ext uri="{FF2B5EF4-FFF2-40B4-BE49-F238E27FC236}">
                <a16:creationId xmlns:a16="http://schemas.microsoft.com/office/drawing/2014/main" id="{CF3C4A7D-B7AE-B9A1-119F-DEA9D071446D}"/>
              </a:ext>
            </a:extLst>
          </p:cNvPr>
          <p:cNvSpPr txBox="1"/>
          <p:nvPr/>
        </p:nvSpPr>
        <p:spPr>
          <a:xfrm>
            <a:off x="10824319" y="6234840"/>
            <a:ext cx="941951" cy="523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6" name="מציין מיקום של מספר שקופית 1">
            <a:extLst>
              <a:ext uri="{FF2B5EF4-FFF2-40B4-BE49-F238E27FC236}">
                <a16:creationId xmlns:a16="http://schemas.microsoft.com/office/drawing/2014/main" id="{A6602E6F-AD84-21F5-4CDB-D21E50D1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238" y="6498797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A843579-5170-AB75-EEAD-AD6F2729C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64" y="715826"/>
            <a:ext cx="7157472" cy="4684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187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875458" y="14910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Our App-”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pic>
        <p:nvPicPr>
          <p:cNvPr id="24" name="תמונה 23" descr="תמונה שמכילה שרטוט, צילום מסך, תרשים, עיצוב&#10;&#10;התיאור נוצר באופן אוטומטי">
            <a:extLst>
              <a:ext uri="{FF2B5EF4-FFF2-40B4-BE49-F238E27FC236}">
                <a16:creationId xmlns:a16="http://schemas.microsoft.com/office/drawing/2014/main" id="{C8034237-DC16-8B03-D317-4DEA86DAD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034" y="991225"/>
            <a:ext cx="5840707" cy="394151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72">
            <a:extLst>
              <a:ext uri="{FF2B5EF4-FFF2-40B4-BE49-F238E27FC236}">
                <a16:creationId xmlns:a16="http://schemas.microsoft.com/office/drawing/2014/main" id="{557673B3-4B16-46E1-D5DD-2CA0C8F7AAC8}"/>
              </a:ext>
            </a:extLst>
          </p:cNvPr>
          <p:cNvSpPr txBox="1"/>
          <p:nvPr/>
        </p:nvSpPr>
        <p:spPr>
          <a:xfrm>
            <a:off x="8466052" y="6201615"/>
            <a:ext cx="724551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Use Case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3" name="TextBox 72">
            <a:extLst>
              <a:ext uri="{FF2B5EF4-FFF2-40B4-BE49-F238E27FC236}">
                <a16:creationId xmlns:a16="http://schemas.microsoft.com/office/drawing/2014/main" id="{BEA62FD7-50E8-2DFD-9673-D0F851D66230}"/>
              </a:ext>
            </a:extLst>
          </p:cNvPr>
          <p:cNvSpPr txBox="1"/>
          <p:nvPr/>
        </p:nvSpPr>
        <p:spPr>
          <a:xfrm>
            <a:off x="5564348" y="6203790"/>
            <a:ext cx="803136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54" name="TextBox 72">
            <a:extLst>
              <a:ext uri="{FF2B5EF4-FFF2-40B4-BE49-F238E27FC236}">
                <a16:creationId xmlns:a16="http://schemas.microsoft.com/office/drawing/2014/main" id="{C6DD14D0-0D19-F1CD-1AB2-484E27798726}"/>
              </a:ext>
            </a:extLst>
          </p:cNvPr>
          <p:cNvSpPr txBox="1"/>
          <p:nvPr/>
        </p:nvSpPr>
        <p:spPr>
          <a:xfrm>
            <a:off x="4578402" y="6203780"/>
            <a:ext cx="80313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5" name="TextBox 72">
            <a:extLst>
              <a:ext uri="{FF2B5EF4-FFF2-40B4-BE49-F238E27FC236}">
                <a16:creationId xmlns:a16="http://schemas.microsoft.com/office/drawing/2014/main" id="{BCF1196E-1A9B-7B5B-5119-E5C4717AEFD8}"/>
              </a:ext>
            </a:extLst>
          </p:cNvPr>
          <p:cNvSpPr txBox="1"/>
          <p:nvPr/>
        </p:nvSpPr>
        <p:spPr>
          <a:xfrm>
            <a:off x="3534755" y="6216205"/>
            <a:ext cx="85061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56" name="Rectangle: Rounded Corners 53">
            <a:extLst>
              <a:ext uri="{FF2B5EF4-FFF2-40B4-BE49-F238E27FC236}">
                <a16:creationId xmlns:a16="http://schemas.microsoft.com/office/drawing/2014/main" id="{8215C0BD-849F-81E2-7731-2C59AB2EB742}"/>
              </a:ext>
            </a:extLst>
          </p:cNvPr>
          <p:cNvSpPr/>
          <p:nvPr/>
        </p:nvSpPr>
        <p:spPr>
          <a:xfrm>
            <a:off x="140279" y="5827281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8" name="Oval 77">
            <a:extLst>
              <a:ext uri="{FF2B5EF4-FFF2-40B4-BE49-F238E27FC236}">
                <a16:creationId xmlns:a16="http://schemas.microsoft.com/office/drawing/2014/main" id="{E3AE9689-C02F-F10E-148D-341121A8F04A}"/>
              </a:ext>
            </a:extLst>
          </p:cNvPr>
          <p:cNvSpPr/>
          <p:nvPr/>
        </p:nvSpPr>
        <p:spPr>
          <a:xfrm>
            <a:off x="1750004" y="561674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59" name="TextBox 72">
            <a:extLst>
              <a:ext uri="{FF2B5EF4-FFF2-40B4-BE49-F238E27FC236}">
                <a16:creationId xmlns:a16="http://schemas.microsoft.com/office/drawing/2014/main" id="{95A9BC10-C69E-5749-C3FE-C9171FB764EB}"/>
              </a:ext>
            </a:extLst>
          </p:cNvPr>
          <p:cNvSpPr txBox="1"/>
          <p:nvPr/>
        </p:nvSpPr>
        <p:spPr>
          <a:xfrm>
            <a:off x="1648175" y="6220453"/>
            <a:ext cx="78162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Oval 77">
            <a:extLst>
              <a:ext uri="{FF2B5EF4-FFF2-40B4-BE49-F238E27FC236}">
                <a16:creationId xmlns:a16="http://schemas.microsoft.com/office/drawing/2014/main" id="{B7A2FFBD-4B06-2D0C-E185-45A14650432F}"/>
              </a:ext>
            </a:extLst>
          </p:cNvPr>
          <p:cNvSpPr/>
          <p:nvPr/>
        </p:nvSpPr>
        <p:spPr>
          <a:xfrm>
            <a:off x="2676949" y="562927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63" name="Oval 77">
            <a:extLst>
              <a:ext uri="{FF2B5EF4-FFF2-40B4-BE49-F238E27FC236}">
                <a16:creationId xmlns:a16="http://schemas.microsoft.com/office/drawing/2014/main" id="{FE792B6B-57E1-F0B5-A4DC-856BD95D3A5F}"/>
              </a:ext>
            </a:extLst>
          </p:cNvPr>
          <p:cNvSpPr/>
          <p:nvPr/>
        </p:nvSpPr>
        <p:spPr>
          <a:xfrm>
            <a:off x="906054" y="560731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64" name="TextBox 72">
            <a:extLst>
              <a:ext uri="{FF2B5EF4-FFF2-40B4-BE49-F238E27FC236}">
                <a16:creationId xmlns:a16="http://schemas.microsoft.com/office/drawing/2014/main" id="{C94F0CCA-6B3A-24D7-7CAE-3CC2612EED91}"/>
              </a:ext>
            </a:extLst>
          </p:cNvPr>
          <p:cNvSpPr txBox="1"/>
          <p:nvPr/>
        </p:nvSpPr>
        <p:spPr>
          <a:xfrm>
            <a:off x="822218" y="6216326"/>
            <a:ext cx="77421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Oval 77">
            <a:extLst>
              <a:ext uri="{FF2B5EF4-FFF2-40B4-BE49-F238E27FC236}">
                <a16:creationId xmlns:a16="http://schemas.microsoft.com/office/drawing/2014/main" id="{019320FA-9D63-D341-F203-C98625E48DC5}"/>
              </a:ext>
            </a:extLst>
          </p:cNvPr>
          <p:cNvSpPr/>
          <p:nvPr/>
        </p:nvSpPr>
        <p:spPr>
          <a:xfrm>
            <a:off x="3619544" y="561674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66" name="Oval 77">
            <a:extLst>
              <a:ext uri="{FF2B5EF4-FFF2-40B4-BE49-F238E27FC236}">
                <a16:creationId xmlns:a16="http://schemas.microsoft.com/office/drawing/2014/main" id="{15B3AE52-EB4C-3DD3-7D77-9A0891E4F948}"/>
              </a:ext>
            </a:extLst>
          </p:cNvPr>
          <p:cNvSpPr/>
          <p:nvPr/>
        </p:nvSpPr>
        <p:spPr>
          <a:xfrm>
            <a:off x="4612333" y="560890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67" name="Oval 77">
            <a:extLst>
              <a:ext uri="{FF2B5EF4-FFF2-40B4-BE49-F238E27FC236}">
                <a16:creationId xmlns:a16="http://schemas.microsoft.com/office/drawing/2014/main" id="{339244A5-23EE-4572-BEC6-F052D2BCF1BB}"/>
              </a:ext>
            </a:extLst>
          </p:cNvPr>
          <p:cNvSpPr/>
          <p:nvPr/>
        </p:nvSpPr>
        <p:spPr>
          <a:xfrm>
            <a:off x="5597909" y="559502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68" name="Oval 77">
            <a:extLst>
              <a:ext uri="{FF2B5EF4-FFF2-40B4-BE49-F238E27FC236}">
                <a16:creationId xmlns:a16="http://schemas.microsoft.com/office/drawing/2014/main" id="{A73EDC30-E8C2-9734-E7AA-19878F7ABDD3}"/>
              </a:ext>
            </a:extLst>
          </p:cNvPr>
          <p:cNvSpPr/>
          <p:nvPr/>
        </p:nvSpPr>
        <p:spPr>
          <a:xfrm>
            <a:off x="6574732" y="55852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69" name="TextBox 72">
            <a:extLst>
              <a:ext uri="{FF2B5EF4-FFF2-40B4-BE49-F238E27FC236}">
                <a16:creationId xmlns:a16="http://schemas.microsoft.com/office/drawing/2014/main" id="{08C3AF1A-9D7D-4A6D-ADF0-2A856E260615}"/>
              </a:ext>
            </a:extLst>
          </p:cNvPr>
          <p:cNvSpPr txBox="1"/>
          <p:nvPr/>
        </p:nvSpPr>
        <p:spPr>
          <a:xfrm>
            <a:off x="6575466" y="6207184"/>
            <a:ext cx="628004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70" name="Oval 77">
            <a:extLst>
              <a:ext uri="{FF2B5EF4-FFF2-40B4-BE49-F238E27FC236}">
                <a16:creationId xmlns:a16="http://schemas.microsoft.com/office/drawing/2014/main" id="{641C663A-9F8D-D9ED-76B3-29C8018E7D6E}"/>
              </a:ext>
            </a:extLst>
          </p:cNvPr>
          <p:cNvSpPr/>
          <p:nvPr/>
        </p:nvSpPr>
        <p:spPr>
          <a:xfrm>
            <a:off x="7515891" y="561933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71" name="TextBox 72">
            <a:extLst>
              <a:ext uri="{FF2B5EF4-FFF2-40B4-BE49-F238E27FC236}">
                <a16:creationId xmlns:a16="http://schemas.microsoft.com/office/drawing/2014/main" id="{29D62D0F-32FF-ABE7-468C-D7E2163C44E8}"/>
              </a:ext>
            </a:extLst>
          </p:cNvPr>
          <p:cNvSpPr txBox="1"/>
          <p:nvPr/>
        </p:nvSpPr>
        <p:spPr>
          <a:xfrm>
            <a:off x="7497828" y="6226144"/>
            <a:ext cx="727811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72" name="Oval 77">
            <a:extLst>
              <a:ext uri="{FF2B5EF4-FFF2-40B4-BE49-F238E27FC236}">
                <a16:creationId xmlns:a16="http://schemas.microsoft.com/office/drawing/2014/main" id="{ED654E3D-0E5C-019F-3A31-705427FC35E8}"/>
              </a:ext>
            </a:extLst>
          </p:cNvPr>
          <p:cNvSpPr/>
          <p:nvPr/>
        </p:nvSpPr>
        <p:spPr>
          <a:xfrm>
            <a:off x="8435229" y="560890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A07AF1A-6D74-61A6-C01F-3F4D9CFEE7CC}"/>
              </a:ext>
            </a:extLst>
          </p:cNvPr>
          <p:cNvSpPr txBox="1"/>
          <p:nvPr/>
        </p:nvSpPr>
        <p:spPr>
          <a:xfrm>
            <a:off x="9393159" y="6198461"/>
            <a:ext cx="733995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Activity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4" name="Oval 77">
            <a:extLst>
              <a:ext uri="{FF2B5EF4-FFF2-40B4-BE49-F238E27FC236}">
                <a16:creationId xmlns:a16="http://schemas.microsoft.com/office/drawing/2014/main" id="{4F6FE61B-2796-A462-7715-A20BE4532BBF}"/>
              </a:ext>
            </a:extLst>
          </p:cNvPr>
          <p:cNvSpPr/>
          <p:nvPr/>
        </p:nvSpPr>
        <p:spPr>
          <a:xfrm>
            <a:off x="9396625" y="559502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75" name="Oval 77">
            <a:extLst>
              <a:ext uri="{FF2B5EF4-FFF2-40B4-BE49-F238E27FC236}">
                <a16:creationId xmlns:a16="http://schemas.microsoft.com/office/drawing/2014/main" id="{5A82353F-F416-49A5-35EA-AE6928DD28B0}"/>
              </a:ext>
            </a:extLst>
          </p:cNvPr>
          <p:cNvSpPr/>
          <p:nvPr/>
        </p:nvSpPr>
        <p:spPr>
          <a:xfrm>
            <a:off x="10358021" y="559502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76" name="TextBox 72">
            <a:extLst>
              <a:ext uri="{FF2B5EF4-FFF2-40B4-BE49-F238E27FC236}">
                <a16:creationId xmlns:a16="http://schemas.microsoft.com/office/drawing/2014/main" id="{2A203039-5362-4D64-0822-F73409B1320B}"/>
              </a:ext>
            </a:extLst>
          </p:cNvPr>
          <p:cNvSpPr txBox="1"/>
          <p:nvPr/>
        </p:nvSpPr>
        <p:spPr>
          <a:xfrm>
            <a:off x="10287250" y="6191796"/>
            <a:ext cx="86381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7" name="TextBox 72">
            <a:extLst>
              <a:ext uri="{FF2B5EF4-FFF2-40B4-BE49-F238E27FC236}">
                <a16:creationId xmlns:a16="http://schemas.microsoft.com/office/drawing/2014/main" id="{00D556C2-B10C-2F68-F637-D81EA7730D19}"/>
              </a:ext>
            </a:extLst>
          </p:cNvPr>
          <p:cNvSpPr txBox="1"/>
          <p:nvPr/>
        </p:nvSpPr>
        <p:spPr>
          <a:xfrm>
            <a:off x="23640" y="6204602"/>
            <a:ext cx="77421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8" name="TextBox 72">
            <a:extLst>
              <a:ext uri="{FF2B5EF4-FFF2-40B4-BE49-F238E27FC236}">
                <a16:creationId xmlns:a16="http://schemas.microsoft.com/office/drawing/2014/main" id="{3CFB40F2-A9C7-BD20-0BF7-50C7470EBCB7}"/>
              </a:ext>
            </a:extLst>
          </p:cNvPr>
          <p:cNvSpPr txBox="1"/>
          <p:nvPr/>
        </p:nvSpPr>
        <p:spPr>
          <a:xfrm>
            <a:off x="2490661" y="6216326"/>
            <a:ext cx="942816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Oval 77">
            <a:extLst>
              <a:ext uri="{FF2B5EF4-FFF2-40B4-BE49-F238E27FC236}">
                <a16:creationId xmlns:a16="http://schemas.microsoft.com/office/drawing/2014/main" id="{EB0C679D-2BA7-1F05-328B-63FB76E9EA05}"/>
              </a:ext>
            </a:extLst>
          </p:cNvPr>
          <p:cNvSpPr/>
          <p:nvPr/>
        </p:nvSpPr>
        <p:spPr>
          <a:xfrm>
            <a:off x="50707" y="561674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79" name="Oval 77">
            <a:extLst>
              <a:ext uri="{FF2B5EF4-FFF2-40B4-BE49-F238E27FC236}">
                <a16:creationId xmlns:a16="http://schemas.microsoft.com/office/drawing/2014/main" id="{A0930031-B4CA-6361-D0AE-1D596FE2DD95}"/>
              </a:ext>
            </a:extLst>
          </p:cNvPr>
          <p:cNvSpPr/>
          <p:nvPr/>
        </p:nvSpPr>
        <p:spPr>
          <a:xfrm>
            <a:off x="11257122" y="5610545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80" name="TextBox 72">
            <a:extLst>
              <a:ext uri="{FF2B5EF4-FFF2-40B4-BE49-F238E27FC236}">
                <a16:creationId xmlns:a16="http://schemas.microsoft.com/office/drawing/2014/main" id="{D8071F1D-392D-308A-4140-6CCC4D29D854}"/>
              </a:ext>
            </a:extLst>
          </p:cNvPr>
          <p:cNvSpPr txBox="1"/>
          <p:nvPr/>
        </p:nvSpPr>
        <p:spPr>
          <a:xfrm>
            <a:off x="11223801" y="6226144"/>
            <a:ext cx="733995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1" name="מציין מיקום של מספר שקופית 1">
            <a:extLst>
              <a:ext uri="{FF2B5EF4-FFF2-40B4-BE49-F238E27FC236}">
                <a16:creationId xmlns:a16="http://schemas.microsoft.com/office/drawing/2014/main" id="{5E7C535C-8D03-736E-5AE5-8DAF506C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460" y="6476857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15</a:t>
            </a:r>
          </a:p>
        </p:txBody>
      </p:sp>
      <p:pic>
        <p:nvPicPr>
          <p:cNvPr id="83" name="תמונה 82">
            <a:extLst>
              <a:ext uri="{FF2B5EF4-FFF2-40B4-BE49-F238E27FC236}">
                <a16:creationId xmlns:a16="http://schemas.microsoft.com/office/drawing/2014/main" id="{6AF6816B-FBD7-A6FA-BC60-61B544C2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7" y="981286"/>
            <a:ext cx="5840707" cy="39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875458" y="14910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Our App-”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55" name="מציין מיקום של מספר שקופית 1">
            <a:extLst>
              <a:ext uri="{FF2B5EF4-FFF2-40B4-BE49-F238E27FC236}">
                <a16:creationId xmlns:a16="http://schemas.microsoft.com/office/drawing/2014/main" id="{627DB59C-057D-D84A-3F16-E35E559E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7204" y="6496129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16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703F306-4B7F-4EDF-6AC3-3755D631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643" y="898232"/>
            <a:ext cx="6101540" cy="4329342"/>
          </a:xfrm>
          <a:prstGeom prst="rect">
            <a:avLst/>
          </a:prstGeom>
        </p:spPr>
      </p:pic>
      <p:sp>
        <p:nvSpPr>
          <p:cNvPr id="2" name="TextBox 72">
            <a:extLst>
              <a:ext uri="{FF2B5EF4-FFF2-40B4-BE49-F238E27FC236}">
                <a16:creationId xmlns:a16="http://schemas.microsoft.com/office/drawing/2014/main" id="{F1BDBB11-2727-40A6-C3E6-22B7A0768A78}"/>
              </a:ext>
            </a:extLst>
          </p:cNvPr>
          <p:cNvSpPr txBox="1"/>
          <p:nvPr/>
        </p:nvSpPr>
        <p:spPr>
          <a:xfrm>
            <a:off x="8485930" y="6241371"/>
            <a:ext cx="724551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Use Case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364659A1-9DBB-980D-2BE6-4E8E242354A0}"/>
              </a:ext>
            </a:extLst>
          </p:cNvPr>
          <p:cNvSpPr txBox="1"/>
          <p:nvPr/>
        </p:nvSpPr>
        <p:spPr>
          <a:xfrm>
            <a:off x="5584226" y="6243546"/>
            <a:ext cx="803136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78A530CE-1C80-CA13-FC9E-0D6FC802F97A}"/>
              </a:ext>
            </a:extLst>
          </p:cNvPr>
          <p:cNvSpPr txBox="1"/>
          <p:nvPr/>
        </p:nvSpPr>
        <p:spPr>
          <a:xfrm>
            <a:off x="4598280" y="6243536"/>
            <a:ext cx="80313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E613D889-2CCB-DD19-9135-E9742FC16AD9}"/>
              </a:ext>
            </a:extLst>
          </p:cNvPr>
          <p:cNvSpPr txBox="1"/>
          <p:nvPr/>
        </p:nvSpPr>
        <p:spPr>
          <a:xfrm>
            <a:off x="3554633" y="6255961"/>
            <a:ext cx="85061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7" name="Rectangle: Rounded Corners 53">
            <a:extLst>
              <a:ext uri="{FF2B5EF4-FFF2-40B4-BE49-F238E27FC236}">
                <a16:creationId xmlns:a16="http://schemas.microsoft.com/office/drawing/2014/main" id="{BCB9969C-9FF9-B2A1-03D5-825D3166D263}"/>
              </a:ext>
            </a:extLst>
          </p:cNvPr>
          <p:cNvSpPr/>
          <p:nvPr/>
        </p:nvSpPr>
        <p:spPr>
          <a:xfrm>
            <a:off x="160157" y="5867037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Oval 77">
            <a:extLst>
              <a:ext uri="{FF2B5EF4-FFF2-40B4-BE49-F238E27FC236}">
                <a16:creationId xmlns:a16="http://schemas.microsoft.com/office/drawing/2014/main" id="{EFA3877C-7033-8285-EAE3-99CEA93CD467}"/>
              </a:ext>
            </a:extLst>
          </p:cNvPr>
          <p:cNvSpPr/>
          <p:nvPr/>
        </p:nvSpPr>
        <p:spPr>
          <a:xfrm>
            <a:off x="1769882" y="565649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9" name="TextBox 72">
            <a:extLst>
              <a:ext uri="{FF2B5EF4-FFF2-40B4-BE49-F238E27FC236}">
                <a16:creationId xmlns:a16="http://schemas.microsoft.com/office/drawing/2014/main" id="{E1948F40-5770-05A7-957D-C4B89B2C7FD3}"/>
              </a:ext>
            </a:extLst>
          </p:cNvPr>
          <p:cNvSpPr txBox="1"/>
          <p:nvPr/>
        </p:nvSpPr>
        <p:spPr>
          <a:xfrm>
            <a:off x="1668053" y="6260209"/>
            <a:ext cx="78162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71D035AF-1F4A-B0D1-8837-4F2C2E619C1B}"/>
              </a:ext>
            </a:extLst>
          </p:cNvPr>
          <p:cNvSpPr/>
          <p:nvPr/>
        </p:nvSpPr>
        <p:spPr>
          <a:xfrm>
            <a:off x="2696827" y="566902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EA7E5868-DACB-2BA3-925B-91D4A45A328B}"/>
              </a:ext>
            </a:extLst>
          </p:cNvPr>
          <p:cNvSpPr/>
          <p:nvPr/>
        </p:nvSpPr>
        <p:spPr>
          <a:xfrm>
            <a:off x="925932" y="564707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2" name="TextBox 72">
            <a:extLst>
              <a:ext uri="{FF2B5EF4-FFF2-40B4-BE49-F238E27FC236}">
                <a16:creationId xmlns:a16="http://schemas.microsoft.com/office/drawing/2014/main" id="{646B84D4-67BB-6CAB-5A9E-4EDF02645EBB}"/>
              </a:ext>
            </a:extLst>
          </p:cNvPr>
          <p:cNvSpPr txBox="1"/>
          <p:nvPr/>
        </p:nvSpPr>
        <p:spPr>
          <a:xfrm>
            <a:off x="842096" y="6256082"/>
            <a:ext cx="77421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3" name="Oval 77">
            <a:extLst>
              <a:ext uri="{FF2B5EF4-FFF2-40B4-BE49-F238E27FC236}">
                <a16:creationId xmlns:a16="http://schemas.microsoft.com/office/drawing/2014/main" id="{C3F21E72-8DD2-DF4E-B325-204D90B51593}"/>
              </a:ext>
            </a:extLst>
          </p:cNvPr>
          <p:cNvSpPr/>
          <p:nvPr/>
        </p:nvSpPr>
        <p:spPr>
          <a:xfrm>
            <a:off x="3639422" y="565649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2EA3D1D0-0E68-F1A6-B5FC-8027D6F690AB}"/>
              </a:ext>
            </a:extLst>
          </p:cNvPr>
          <p:cNvSpPr/>
          <p:nvPr/>
        </p:nvSpPr>
        <p:spPr>
          <a:xfrm>
            <a:off x="4632211" y="564866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15" name="Oval 77">
            <a:extLst>
              <a:ext uri="{FF2B5EF4-FFF2-40B4-BE49-F238E27FC236}">
                <a16:creationId xmlns:a16="http://schemas.microsoft.com/office/drawing/2014/main" id="{CCB27BD3-B4A8-0705-E251-B4A9545A2C33}"/>
              </a:ext>
            </a:extLst>
          </p:cNvPr>
          <p:cNvSpPr/>
          <p:nvPr/>
        </p:nvSpPr>
        <p:spPr>
          <a:xfrm>
            <a:off x="5617787" y="563478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16" name="Oval 77">
            <a:extLst>
              <a:ext uri="{FF2B5EF4-FFF2-40B4-BE49-F238E27FC236}">
                <a16:creationId xmlns:a16="http://schemas.microsoft.com/office/drawing/2014/main" id="{2D88A191-AD5C-53E5-4269-7B95FBB9FEF5}"/>
              </a:ext>
            </a:extLst>
          </p:cNvPr>
          <p:cNvSpPr/>
          <p:nvPr/>
        </p:nvSpPr>
        <p:spPr>
          <a:xfrm>
            <a:off x="6594610" y="562499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17" name="TextBox 72">
            <a:extLst>
              <a:ext uri="{FF2B5EF4-FFF2-40B4-BE49-F238E27FC236}">
                <a16:creationId xmlns:a16="http://schemas.microsoft.com/office/drawing/2014/main" id="{6F079A5E-9654-484D-9DB9-B7349526E645}"/>
              </a:ext>
            </a:extLst>
          </p:cNvPr>
          <p:cNvSpPr txBox="1"/>
          <p:nvPr/>
        </p:nvSpPr>
        <p:spPr>
          <a:xfrm>
            <a:off x="6595344" y="6246940"/>
            <a:ext cx="628004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18" name="Oval 77">
            <a:extLst>
              <a:ext uri="{FF2B5EF4-FFF2-40B4-BE49-F238E27FC236}">
                <a16:creationId xmlns:a16="http://schemas.microsoft.com/office/drawing/2014/main" id="{8A51D4A4-24C6-8843-F514-D575771E36DE}"/>
              </a:ext>
            </a:extLst>
          </p:cNvPr>
          <p:cNvSpPr/>
          <p:nvPr/>
        </p:nvSpPr>
        <p:spPr>
          <a:xfrm>
            <a:off x="7535769" y="565908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19" name="TextBox 72">
            <a:extLst>
              <a:ext uri="{FF2B5EF4-FFF2-40B4-BE49-F238E27FC236}">
                <a16:creationId xmlns:a16="http://schemas.microsoft.com/office/drawing/2014/main" id="{FB628127-E66E-8714-F6AE-52DA800A50DC}"/>
              </a:ext>
            </a:extLst>
          </p:cNvPr>
          <p:cNvSpPr txBox="1"/>
          <p:nvPr/>
        </p:nvSpPr>
        <p:spPr>
          <a:xfrm>
            <a:off x="7517706" y="6265900"/>
            <a:ext cx="727811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21" name="Oval 77">
            <a:extLst>
              <a:ext uri="{FF2B5EF4-FFF2-40B4-BE49-F238E27FC236}">
                <a16:creationId xmlns:a16="http://schemas.microsoft.com/office/drawing/2014/main" id="{A0084D44-0CC8-BC39-28F5-F0FD4EBB21EC}"/>
              </a:ext>
            </a:extLst>
          </p:cNvPr>
          <p:cNvSpPr/>
          <p:nvPr/>
        </p:nvSpPr>
        <p:spPr>
          <a:xfrm>
            <a:off x="8455107" y="564866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22" name="TextBox 72">
            <a:extLst>
              <a:ext uri="{FF2B5EF4-FFF2-40B4-BE49-F238E27FC236}">
                <a16:creationId xmlns:a16="http://schemas.microsoft.com/office/drawing/2014/main" id="{D7D47771-D9B0-F994-558E-5E5E7274016A}"/>
              </a:ext>
            </a:extLst>
          </p:cNvPr>
          <p:cNvSpPr txBox="1"/>
          <p:nvPr/>
        </p:nvSpPr>
        <p:spPr>
          <a:xfrm>
            <a:off x="9413037" y="6238217"/>
            <a:ext cx="733995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Activity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4" name="Oval 77">
            <a:extLst>
              <a:ext uri="{FF2B5EF4-FFF2-40B4-BE49-F238E27FC236}">
                <a16:creationId xmlns:a16="http://schemas.microsoft.com/office/drawing/2014/main" id="{23344DC9-055B-6E7E-F0A8-C586A362ED16}"/>
              </a:ext>
            </a:extLst>
          </p:cNvPr>
          <p:cNvSpPr/>
          <p:nvPr/>
        </p:nvSpPr>
        <p:spPr>
          <a:xfrm>
            <a:off x="9416503" y="563478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31" name="Oval 77">
            <a:extLst>
              <a:ext uri="{FF2B5EF4-FFF2-40B4-BE49-F238E27FC236}">
                <a16:creationId xmlns:a16="http://schemas.microsoft.com/office/drawing/2014/main" id="{66C1B2EE-2F57-144A-FD2F-C54FDEF3899C}"/>
              </a:ext>
            </a:extLst>
          </p:cNvPr>
          <p:cNvSpPr/>
          <p:nvPr/>
        </p:nvSpPr>
        <p:spPr>
          <a:xfrm>
            <a:off x="10377899" y="563478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32" name="TextBox 72">
            <a:extLst>
              <a:ext uri="{FF2B5EF4-FFF2-40B4-BE49-F238E27FC236}">
                <a16:creationId xmlns:a16="http://schemas.microsoft.com/office/drawing/2014/main" id="{BCB0EC7C-F4AD-4899-88D7-15CED221AD3F}"/>
              </a:ext>
            </a:extLst>
          </p:cNvPr>
          <p:cNvSpPr txBox="1"/>
          <p:nvPr/>
        </p:nvSpPr>
        <p:spPr>
          <a:xfrm>
            <a:off x="10307128" y="6231552"/>
            <a:ext cx="86381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3B8D4750-CF67-8021-3136-EA620AB148B9}"/>
              </a:ext>
            </a:extLst>
          </p:cNvPr>
          <p:cNvSpPr txBox="1"/>
          <p:nvPr/>
        </p:nvSpPr>
        <p:spPr>
          <a:xfrm>
            <a:off x="43518" y="6244358"/>
            <a:ext cx="77421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7" name="TextBox 72">
            <a:extLst>
              <a:ext uri="{FF2B5EF4-FFF2-40B4-BE49-F238E27FC236}">
                <a16:creationId xmlns:a16="http://schemas.microsoft.com/office/drawing/2014/main" id="{205892B7-22B4-8263-7361-4F50A2FB665D}"/>
              </a:ext>
            </a:extLst>
          </p:cNvPr>
          <p:cNvSpPr txBox="1"/>
          <p:nvPr/>
        </p:nvSpPr>
        <p:spPr>
          <a:xfrm>
            <a:off x="2510539" y="6256082"/>
            <a:ext cx="942816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Oval 77">
            <a:extLst>
              <a:ext uri="{FF2B5EF4-FFF2-40B4-BE49-F238E27FC236}">
                <a16:creationId xmlns:a16="http://schemas.microsoft.com/office/drawing/2014/main" id="{09E860FF-9C30-DB83-4672-50DCCE32BA79}"/>
              </a:ext>
            </a:extLst>
          </p:cNvPr>
          <p:cNvSpPr/>
          <p:nvPr/>
        </p:nvSpPr>
        <p:spPr>
          <a:xfrm>
            <a:off x="70585" y="565649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7" name="Oval 77">
            <a:extLst>
              <a:ext uri="{FF2B5EF4-FFF2-40B4-BE49-F238E27FC236}">
                <a16:creationId xmlns:a16="http://schemas.microsoft.com/office/drawing/2014/main" id="{7D26C2DE-1560-6BD6-EF47-3744C34E5842}"/>
              </a:ext>
            </a:extLst>
          </p:cNvPr>
          <p:cNvSpPr/>
          <p:nvPr/>
        </p:nvSpPr>
        <p:spPr>
          <a:xfrm>
            <a:off x="11277000" y="5650301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58" name="TextBox 72">
            <a:extLst>
              <a:ext uri="{FF2B5EF4-FFF2-40B4-BE49-F238E27FC236}">
                <a16:creationId xmlns:a16="http://schemas.microsoft.com/office/drawing/2014/main" id="{B9A30EF7-5C62-9717-4DF8-77A0BF47B68A}"/>
              </a:ext>
            </a:extLst>
          </p:cNvPr>
          <p:cNvSpPr txBox="1"/>
          <p:nvPr/>
        </p:nvSpPr>
        <p:spPr>
          <a:xfrm>
            <a:off x="11243679" y="6265900"/>
            <a:ext cx="733995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42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875458" y="14910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Our App-”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91D6481F-00B8-935B-B688-8D3A44A01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95" y="943314"/>
            <a:ext cx="5920740" cy="401574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מציין מיקום של מספר שקופית 1">
            <a:extLst>
              <a:ext uri="{FF2B5EF4-FFF2-40B4-BE49-F238E27FC236}">
                <a16:creationId xmlns:a16="http://schemas.microsoft.com/office/drawing/2014/main" id="{FE368CC8-459B-8CE9-5CEC-EC191AAB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7143" y="6479119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4" name="TextBox 72">
            <a:extLst>
              <a:ext uri="{FF2B5EF4-FFF2-40B4-BE49-F238E27FC236}">
                <a16:creationId xmlns:a16="http://schemas.microsoft.com/office/drawing/2014/main" id="{7237557D-374A-B013-CCA7-83A288A1238E}"/>
              </a:ext>
            </a:extLst>
          </p:cNvPr>
          <p:cNvSpPr txBox="1"/>
          <p:nvPr/>
        </p:nvSpPr>
        <p:spPr>
          <a:xfrm>
            <a:off x="8475991" y="6221493"/>
            <a:ext cx="724551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Use Case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E574CC25-1122-FBFE-6401-36DA8C9CCD9A}"/>
              </a:ext>
            </a:extLst>
          </p:cNvPr>
          <p:cNvSpPr txBox="1"/>
          <p:nvPr/>
        </p:nvSpPr>
        <p:spPr>
          <a:xfrm>
            <a:off x="5574287" y="6223668"/>
            <a:ext cx="803136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3ED0CDBD-7E5A-B616-D78C-BF265D250E9F}"/>
              </a:ext>
            </a:extLst>
          </p:cNvPr>
          <p:cNvSpPr txBox="1"/>
          <p:nvPr/>
        </p:nvSpPr>
        <p:spPr>
          <a:xfrm>
            <a:off x="4588341" y="6223658"/>
            <a:ext cx="80313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7" name="TextBox 72">
            <a:extLst>
              <a:ext uri="{FF2B5EF4-FFF2-40B4-BE49-F238E27FC236}">
                <a16:creationId xmlns:a16="http://schemas.microsoft.com/office/drawing/2014/main" id="{90AFA3C0-5EE1-3D2A-7B10-DBC17B86AE1D}"/>
              </a:ext>
            </a:extLst>
          </p:cNvPr>
          <p:cNvSpPr txBox="1"/>
          <p:nvPr/>
        </p:nvSpPr>
        <p:spPr>
          <a:xfrm>
            <a:off x="3544694" y="6236083"/>
            <a:ext cx="85061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8" name="Rectangle: Rounded Corners 53">
            <a:extLst>
              <a:ext uri="{FF2B5EF4-FFF2-40B4-BE49-F238E27FC236}">
                <a16:creationId xmlns:a16="http://schemas.microsoft.com/office/drawing/2014/main" id="{4F1D4AAF-F4F9-BA74-78E9-E127DFA79691}"/>
              </a:ext>
            </a:extLst>
          </p:cNvPr>
          <p:cNvSpPr/>
          <p:nvPr/>
        </p:nvSpPr>
        <p:spPr>
          <a:xfrm>
            <a:off x="150218" y="5847159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Oval 77">
            <a:extLst>
              <a:ext uri="{FF2B5EF4-FFF2-40B4-BE49-F238E27FC236}">
                <a16:creationId xmlns:a16="http://schemas.microsoft.com/office/drawing/2014/main" id="{9C95E43D-CD23-9925-071A-1B4E527A6949}"/>
              </a:ext>
            </a:extLst>
          </p:cNvPr>
          <p:cNvSpPr/>
          <p:nvPr/>
        </p:nvSpPr>
        <p:spPr>
          <a:xfrm>
            <a:off x="1759943" y="563662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8862CB90-BAF0-7D90-8356-0A0319352CF7}"/>
              </a:ext>
            </a:extLst>
          </p:cNvPr>
          <p:cNvSpPr txBox="1"/>
          <p:nvPr/>
        </p:nvSpPr>
        <p:spPr>
          <a:xfrm>
            <a:off x="1658114" y="6240331"/>
            <a:ext cx="78162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1" name="Oval 77">
            <a:extLst>
              <a:ext uri="{FF2B5EF4-FFF2-40B4-BE49-F238E27FC236}">
                <a16:creationId xmlns:a16="http://schemas.microsoft.com/office/drawing/2014/main" id="{136267EC-CFB1-3D56-FA86-632E842A940B}"/>
              </a:ext>
            </a:extLst>
          </p:cNvPr>
          <p:cNvSpPr/>
          <p:nvPr/>
        </p:nvSpPr>
        <p:spPr>
          <a:xfrm>
            <a:off x="2686888" y="564914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2" name="Oval 77">
            <a:extLst>
              <a:ext uri="{FF2B5EF4-FFF2-40B4-BE49-F238E27FC236}">
                <a16:creationId xmlns:a16="http://schemas.microsoft.com/office/drawing/2014/main" id="{0983786C-FD3F-933B-878A-CC34807758E5}"/>
              </a:ext>
            </a:extLst>
          </p:cNvPr>
          <p:cNvSpPr/>
          <p:nvPr/>
        </p:nvSpPr>
        <p:spPr>
          <a:xfrm>
            <a:off x="915993" y="562719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70CA6386-CDA6-F146-7E9B-7F3A59925660}"/>
              </a:ext>
            </a:extLst>
          </p:cNvPr>
          <p:cNvSpPr txBox="1"/>
          <p:nvPr/>
        </p:nvSpPr>
        <p:spPr>
          <a:xfrm>
            <a:off x="832157" y="6236204"/>
            <a:ext cx="77421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" name="Oval 77">
            <a:extLst>
              <a:ext uri="{FF2B5EF4-FFF2-40B4-BE49-F238E27FC236}">
                <a16:creationId xmlns:a16="http://schemas.microsoft.com/office/drawing/2014/main" id="{58D0C154-A782-77C8-23DF-D4886F84D335}"/>
              </a:ext>
            </a:extLst>
          </p:cNvPr>
          <p:cNvSpPr/>
          <p:nvPr/>
        </p:nvSpPr>
        <p:spPr>
          <a:xfrm>
            <a:off x="3629483" y="563662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530A88B9-17FD-DAD3-6ABE-84A8C89052D5}"/>
              </a:ext>
            </a:extLst>
          </p:cNvPr>
          <p:cNvSpPr/>
          <p:nvPr/>
        </p:nvSpPr>
        <p:spPr>
          <a:xfrm>
            <a:off x="4622272" y="562878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8" name="Oval 77">
            <a:extLst>
              <a:ext uri="{FF2B5EF4-FFF2-40B4-BE49-F238E27FC236}">
                <a16:creationId xmlns:a16="http://schemas.microsoft.com/office/drawing/2014/main" id="{5299999D-3E04-35C8-EF78-9E8635155E2B}"/>
              </a:ext>
            </a:extLst>
          </p:cNvPr>
          <p:cNvSpPr/>
          <p:nvPr/>
        </p:nvSpPr>
        <p:spPr>
          <a:xfrm>
            <a:off x="5607848" y="56149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39" name="Oval 77">
            <a:extLst>
              <a:ext uri="{FF2B5EF4-FFF2-40B4-BE49-F238E27FC236}">
                <a16:creationId xmlns:a16="http://schemas.microsoft.com/office/drawing/2014/main" id="{E6CE64DB-D41D-868A-AF5B-993E25C18C32}"/>
              </a:ext>
            </a:extLst>
          </p:cNvPr>
          <p:cNvSpPr/>
          <p:nvPr/>
        </p:nvSpPr>
        <p:spPr>
          <a:xfrm>
            <a:off x="6584671" y="56051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40" name="TextBox 72">
            <a:extLst>
              <a:ext uri="{FF2B5EF4-FFF2-40B4-BE49-F238E27FC236}">
                <a16:creationId xmlns:a16="http://schemas.microsoft.com/office/drawing/2014/main" id="{DEA7FA77-0EC4-430A-BAC3-4DA424BAB674}"/>
              </a:ext>
            </a:extLst>
          </p:cNvPr>
          <p:cNvSpPr txBox="1"/>
          <p:nvPr/>
        </p:nvSpPr>
        <p:spPr>
          <a:xfrm>
            <a:off x="6585405" y="6227062"/>
            <a:ext cx="628004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9371BFEC-E163-6948-C274-17D8B6D2B09F}"/>
              </a:ext>
            </a:extLst>
          </p:cNvPr>
          <p:cNvSpPr/>
          <p:nvPr/>
        </p:nvSpPr>
        <p:spPr>
          <a:xfrm>
            <a:off x="7525830" y="563920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2" name="TextBox 72">
            <a:extLst>
              <a:ext uri="{FF2B5EF4-FFF2-40B4-BE49-F238E27FC236}">
                <a16:creationId xmlns:a16="http://schemas.microsoft.com/office/drawing/2014/main" id="{F1F3C594-009D-61FD-AF98-567CDB8F4D9E}"/>
              </a:ext>
            </a:extLst>
          </p:cNvPr>
          <p:cNvSpPr txBox="1"/>
          <p:nvPr/>
        </p:nvSpPr>
        <p:spPr>
          <a:xfrm>
            <a:off x="7507767" y="6246022"/>
            <a:ext cx="727811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43" name="Oval 77">
            <a:extLst>
              <a:ext uri="{FF2B5EF4-FFF2-40B4-BE49-F238E27FC236}">
                <a16:creationId xmlns:a16="http://schemas.microsoft.com/office/drawing/2014/main" id="{50AB3046-5564-C370-5079-98B484CF2341}"/>
              </a:ext>
            </a:extLst>
          </p:cNvPr>
          <p:cNvSpPr/>
          <p:nvPr/>
        </p:nvSpPr>
        <p:spPr>
          <a:xfrm>
            <a:off x="8445168" y="562878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44" name="TextBox 72">
            <a:extLst>
              <a:ext uri="{FF2B5EF4-FFF2-40B4-BE49-F238E27FC236}">
                <a16:creationId xmlns:a16="http://schemas.microsoft.com/office/drawing/2014/main" id="{733E5232-932B-9038-F8A2-D62D63A2386E}"/>
              </a:ext>
            </a:extLst>
          </p:cNvPr>
          <p:cNvSpPr txBox="1"/>
          <p:nvPr/>
        </p:nvSpPr>
        <p:spPr>
          <a:xfrm>
            <a:off x="9403098" y="6218339"/>
            <a:ext cx="733995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Activity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2B48EE05-67D0-C647-EF1E-0AA7B7C20100}"/>
              </a:ext>
            </a:extLst>
          </p:cNvPr>
          <p:cNvSpPr/>
          <p:nvPr/>
        </p:nvSpPr>
        <p:spPr>
          <a:xfrm>
            <a:off x="9406564" y="56149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46" name="Oval 77">
            <a:extLst>
              <a:ext uri="{FF2B5EF4-FFF2-40B4-BE49-F238E27FC236}">
                <a16:creationId xmlns:a16="http://schemas.microsoft.com/office/drawing/2014/main" id="{3032C204-34BA-A282-7671-4A45F72D2F54}"/>
              </a:ext>
            </a:extLst>
          </p:cNvPr>
          <p:cNvSpPr/>
          <p:nvPr/>
        </p:nvSpPr>
        <p:spPr>
          <a:xfrm>
            <a:off x="10367960" y="56149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47" name="TextBox 72">
            <a:extLst>
              <a:ext uri="{FF2B5EF4-FFF2-40B4-BE49-F238E27FC236}">
                <a16:creationId xmlns:a16="http://schemas.microsoft.com/office/drawing/2014/main" id="{CB859878-F9C6-A951-BE40-B3FB49CC4D86}"/>
              </a:ext>
            </a:extLst>
          </p:cNvPr>
          <p:cNvSpPr txBox="1"/>
          <p:nvPr/>
        </p:nvSpPr>
        <p:spPr>
          <a:xfrm>
            <a:off x="10297189" y="6211674"/>
            <a:ext cx="86381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8" name="TextBox 72">
            <a:extLst>
              <a:ext uri="{FF2B5EF4-FFF2-40B4-BE49-F238E27FC236}">
                <a16:creationId xmlns:a16="http://schemas.microsoft.com/office/drawing/2014/main" id="{2063541C-C80D-55EE-0AF9-2A715470EE15}"/>
              </a:ext>
            </a:extLst>
          </p:cNvPr>
          <p:cNvSpPr txBox="1"/>
          <p:nvPr/>
        </p:nvSpPr>
        <p:spPr>
          <a:xfrm>
            <a:off x="33579" y="6224480"/>
            <a:ext cx="77421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9" name="TextBox 72">
            <a:extLst>
              <a:ext uri="{FF2B5EF4-FFF2-40B4-BE49-F238E27FC236}">
                <a16:creationId xmlns:a16="http://schemas.microsoft.com/office/drawing/2014/main" id="{767D87CB-9493-EB02-E11D-40DF50D8F7CD}"/>
              </a:ext>
            </a:extLst>
          </p:cNvPr>
          <p:cNvSpPr txBox="1"/>
          <p:nvPr/>
        </p:nvSpPr>
        <p:spPr>
          <a:xfrm>
            <a:off x="2500600" y="6236204"/>
            <a:ext cx="942816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Oval 77">
            <a:extLst>
              <a:ext uri="{FF2B5EF4-FFF2-40B4-BE49-F238E27FC236}">
                <a16:creationId xmlns:a16="http://schemas.microsoft.com/office/drawing/2014/main" id="{9705239A-33D5-C449-9518-4C1E8DBF8D86}"/>
              </a:ext>
            </a:extLst>
          </p:cNvPr>
          <p:cNvSpPr/>
          <p:nvPr/>
        </p:nvSpPr>
        <p:spPr>
          <a:xfrm>
            <a:off x="60646" y="563662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1" name="Oval 77">
            <a:extLst>
              <a:ext uri="{FF2B5EF4-FFF2-40B4-BE49-F238E27FC236}">
                <a16:creationId xmlns:a16="http://schemas.microsoft.com/office/drawing/2014/main" id="{5DC7A7CE-B4EE-F899-47A6-70E295D039DC}"/>
              </a:ext>
            </a:extLst>
          </p:cNvPr>
          <p:cNvSpPr/>
          <p:nvPr/>
        </p:nvSpPr>
        <p:spPr>
          <a:xfrm>
            <a:off x="11267061" y="5630423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52" name="TextBox 72">
            <a:extLst>
              <a:ext uri="{FF2B5EF4-FFF2-40B4-BE49-F238E27FC236}">
                <a16:creationId xmlns:a16="http://schemas.microsoft.com/office/drawing/2014/main" id="{D2B3514B-8708-C6A7-B8F5-99A4FE71ED51}"/>
              </a:ext>
            </a:extLst>
          </p:cNvPr>
          <p:cNvSpPr txBox="1"/>
          <p:nvPr/>
        </p:nvSpPr>
        <p:spPr>
          <a:xfrm>
            <a:off x="11233740" y="6246022"/>
            <a:ext cx="733995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855307" y="167514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Our App-”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3" name="TextBox 72">
            <a:extLst>
              <a:ext uri="{FF2B5EF4-FFF2-40B4-BE49-F238E27FC236}">
                <a16:creationId xmlns:a16="http://schemas.microsoft.com/office/drawing/2014/main" id="{F946CB28-45AF-BA77-E519-5373B684B4A1}"/>
              </a:ext>
            </a:extLst>
          </p:cNvPr>
          <p:cNvSpPr txBox="1"/>
          <p:nvPr/>
        </p:nvSpPr>
        <p:spPr>
          <a:xfrm>
            <a:off x="11084037" y="6273450"/>
            <a:ext cx="74134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 Verification Plan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EA6788BF-CFE2-C943-64FA-58B01962742C}"/>
              </a:ext>
            </a:extLst>
          </p:cNvPr>
          <p:cNvSpPr txBox="1"/>
          <p:nvPr/>
        </p:nvSpPr>
        <p:spPr>
          <a:xfrm>
            <a:off x="3028950" y="1897380"/>
            <a:ext cx="5680710" cy="22517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6E349A8E-B851-F3FB-AB37-86F3F1674539}"/>
              </a:ext>
            </a:extLst>
          </p:cNvPr>
          <p:cNvSpPr txBox="1"/>
          <p:nvPr/>
        </p:nvSpPr>
        <p:spPr>
          <a:xfrm>
            <a:off x="1421571" y="2111894"/>
            <a:ext cx="10033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Utilizing Known Odors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Distance Function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Principal Odor Map (POM</a:t>
            </a:r>
            <a:r>
              <a:rPr lang="he-IL" sz="3200" dirty="0">
                <a:solidFill>
                  <a:schemeClr val="bg1"/>
                </a:solidFill>
              </a:rPr>
              <a:t>(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8A1B3EE9-3E60-3C4C-E990-52C559C9FB1D}"/>
              </a:ext>
            </a:extLst>
          </p:cNvPr>
          <p:cNvSpPr txBox="1"/>
          <p:nvPr/>
        </p:nvSpPr>
        <p:spPr>
          <a:xfrm>
            <a:off x="2064537" y="1007563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Verification Plan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60" name="מציין מיקום של מספר שקופית 1">
            <a:extLst>
              <a:ext uri="{FF2B5EF4-FFF2-40B4-BE49-F238E27FC236}">
                <a16:creationId xmlns:a16="http://schemas.microsoft.com/office/drawing/2014/main" id="{DA637E3D-BFF0-750F-4C81-B787ACC1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5909" y="6506417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" name="TextBox 72">
            <a:extLst>
              <a:ext uri="{FF2B5EF4-FFF2-40B4-BE49-F238E27FC236}">
                <a16:creationId xmlns:a16="http://schemas.microsoft.com/office/drawing/2014/main" id="{19A2DBFC-D27D-A29A-4882-4A6B8CAFB093}"/>
              </a:ext>
            </a:extLst>
          </p:cNvPr>
          <p:cNvSpPr txBox="1"/>
          <p:nvPr/>
        </p:nvSpPr>
        <p:spPr>
          <a:xfrm>
            <a:off x="7577964" y="6219469"/>
            <a:ext cx="724551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Use Case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FC525375-E513-5DD1-7DA4-9B599B4271F0}"/>
              </a:ext>
            </a:extLst>
          </p:cNvPr>
          <p:cNvSpPr txBox="1"/>
          <p:nvPr/>
        </p:nvSpPr>
        <p:spPr>
          <a:xfrm>
            <a:off x="5021648" y="6273450"/>
            <a:ext cx="803136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8480B897-62F7-5BDD-688B-F0EA1BA28C7E}"/>
              </a:ext>
            </a:extLst>
          </p:cNvPr>
          <p:cNvSpPr txBox="1"/>
          <p:nvPr/>
        </p:nvSpPr>
        <p:spPr>
          <a:xfrm>
            <a:off x="4170872" y="6226497"/>
            <a:ext cx="80313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DA13F1D9-5B0C-57A2-87AB-A90B98330EC2}"/>
              </a:ext>
            </a:extLst>
          </p:cNvPr>
          <p:cNvSpPr txBox="1"/>
          <p:nvPr/>
        </p:nvSpPr>
        <p:spPr>
          <a:xfrm>
            <a:off x="3306675" y="6239482"/>
            <a:ext cx="85061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6" name="Rectangle: Rounded Corners 53">
            <a:extLst>
              <a:ext uri="{FF2B5EF4-FFF2-40B4-BE49-F238E27FC236}">
                <a16:creationId xmlns:a16="http://schemas.microsoft.com/office/drawing/2014/main" id="{88955A6A-E319-9C12-B903-1FE86CCC8051}"/>
              </a:ext>
            </a:extLst>
          </p:cNvPr>
          <p:cNvSpPr/>
          <p:nvPr/>
        </p:nvSpPr>
        <p:spPr>
          <a:xfrm>
            <a:off x="200493" y="5850437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Oval 77">
            <a:extLst>
              <a:ext uri="{FF2B5EF4-FFF2-40B4-BE49-F238E27FC236}">
                <a16:creationId xmlns:a16="http://schemas.microsoft.com/office/drawing/2014/main" id="{6A59CF21-3C23-9911-BB57-CFF7F7A98EF4}"/>
              </a:ext>
            </a:extLst>
          </p:cNvPr>
          <p:cNvSpPr/>
          <p:nvPr/>
        </p:nvSpPr>
        <p:spPr>
          <a:xfrm>
            <a:off x="1724590" y="566712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872CF8D5-7946-6957-60A0-9C0BCC658953}"/>
              </a:ext>
            </a:extLst>
          </p:cNvPr>
          <p:cNvSpPr txBox="1"/>
          <p:nvPr/>
        </p:nvSpPr>
        <p:spPr>
          <a:xfrm>
            <a:off x="1678911" y="6242638"/>
            <a:ext cx="78162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AE2DE0BC-C2A8-05EA-245E-0EECBAD0EF59}"/>
              </a:ext>
            </a:extLst>
          </p:cNvPr>
          <p:cNvSpPr/>
          <p:nvPr/>
        </p:nvSpPr>
        <p:spPr>
          <a:xfrm>
            <a:off x="2553525" y="568016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8B648806-192A-2AB3-C105-D88B80DBA178}"/>
              </a:ext>
            </a:extLst>
          </p:cNvPr>
          <p:cNvSpPr/>
          <p:nvPr/>
        </p:nvSpPr>
        <p:spPr>
          <a:xfrm>
            <a:off x="898536" y="566647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1" name="TextBox 72">
            <a:extLst>
              <a:ext uri="{FF2B5EF4-FFF2-40B4-BE49-F238E27FC236}">
                <a16:creationId xmlns:a16="http://schemas.microsoft.com/office/drawing/2014/main" id="{0DE9A20B-2EBF-DE1F-782D-D03B585B01CE}"/>
              </a:ext>
            </a:extLst>
          </p:cNvPr>
          <p:cNvSpPr txBox="1"/>
          <p:nvPr/>
        </p:nvSpPr>
        <p:spPr>
          <a:xfrm>
            <a:off x="872493" y="6239482"/>
            <a:ext cx="77421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2828FB5A-C312-42F5-E222-AD053006FF52}"/>
              </a:ext>
            </a:extLst>
          </p:cNvPr>
          <p:cNvSpPr/>
          <p:nvPr/>
        </p:nvSpPr>
        <p:spPr>
          <a:xfrm>
            <a:off x="3361706" y="568016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3" name="Oval 77">
            <a:extLst>
              <a:ext uri="{FF2B5EF4-FFF2-40B4-BE49-F238E27FC236}">
                <a16:creationId xmlns:a16="http://schemas.microsoft.com/office/drawing/2014/main" id="{B86D7CC0-9795-D723-4964-8C413BEE7629}"/>
              </a:ext>
            </a:extLst>
          </p:cNvPr>
          <p:cNvSpPr/>
          <p:nvPr/>
        </p:nvSpPr>
        <p:spPr>
          <a:xfrm>
            <a:off x="4147821" y="566712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7573A771-9DD3-75E5-6278-25023166FA57}"/>
              </a:ext>
            </a:extLst>
          </p:cNvPr>
          <p:cNvSpPr/>
          <p:nvPr/>
        </p:nvSpPr>
        <p:spPr>
          <a:xfrm>
            <a:off x="5005928" y="564745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15" name="Oval 77">
            <a:extLst>
              <a:ext uri="{FF2B5EF4-FFF2-40B4-BE49-F238E27FC236}">
                <a16:creationId xmlns:a16="http://schemas.microsoft.com/office/drawing/2014/main" id="{2CFC7F58-7BA4-1F17-921A-C9B58F6433C2}"/>
              </a:ext>
            </a:extLst>
          </p:cNvPr>
          <p:cNvSpPr/>
          <p:nvPr/>
        </p:nvSpPr>
        <p:spPr>
          <a:xfrm>
            <a:off x="5827030" y="568555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16" name="TextBox 72">
            <a:extLst>
              <a:ext uri="{FF2B5EF4-FFF2-40B4-BE49-F238E27FC236}">
                <a16:creationId xmlns:a16="http://schemas.microsoft.com/office/drawing/2014/main" id="{9B32CB78-552F-08E7-49E1-6195B1DB4CDF}"/>
              </a:ext>
            </a:extLst>
          </p:cNvPr>
          <p:cNvSpPr txBox="1"/>
          <p:nvPr/>
        </p:nvSpPr>
        <p:spPr>
          <a:xfrm>
            <a:off x="5888563" y="6279589"/>
            <a:ext cx="628004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17" name="Oval 77">
            <a:extLst>
              <a:ext uri="{FF2B5EF4-FFF2-40B4-BE49-F238E27FC236}">
                <a16:creationId xmlns:a16="http://schemas.microsoft.com/office/drawing/2014/main" id="{D97438B2-BB60-71A5-FA51-0FC57C6220AC}"/>
              </a:ext>
            </a:extLst>
          </p:cNvPr>
          <p:cNvSpPr/>
          <p:nvPr/>
        </p:nvSpPr>
        <p:spPr>
          <a:xfrm>
            <a:off x="6741429" y="567640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18" name="TextBox 72">
            <a:extLst>
              <a:ext uri="{FF2B5EF4-FFF2-40B4-BE49-F238E27FC236}">
                <a16:creationId xmlns:a16="http://schemas.microsoft.com/office/drawing/2014/main" id="{2CBE4290-7BD7-5A20-7E0C-0D017A76AD54}"/>
              </a:ext>
            </a:extLst>
          </p:cNvPr>
          <p:cNvSpPr txBox="1"/>
          <p:nvPr/>
        </p:nvSpPr>
        <p:spPr>
          <a:xfrm>
            <a:off x="6687187" y="6273268"/>
            <a:ext cx="727811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C83B0F4F-190F-8B3B-E3FA-573B6FACD99F}"/>
              </a:ext>
            </a:extLst>
          </p:cNvPr>
          <p:cNvSpPr/>
          <p:nvPr/>
        </p:nvSpPr>
        <p:spPr>
          <a:xfrm>
            <a:off x="7563910" y="566712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1CD41668-9D06-E7AE-40E6-5E0469B8CCAB}"/>
              </a:ext>
            </a:extLst>
          </p:cNvPr>
          <p:cNvSpPr txBox="1"/>
          <p:nvPr/>
        </p:nvSpPr>
        <p:spPr>
          <a:xfrm>
            <a:off x="8428622" y="6211894"/>
            <a:ext cx="733995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Activity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2" name="Oval 77">
            <a:extLst>
              <a:ext uri="{FF2B5EF4-FFF2-40B4-BE49-F238E27FC236}">
                <a16:creationId xmlns:a16="http://schemas.microsoft.com/office/drawing/2014/main" id="{987E2052-C8A7-10B4-DF49-C13738A615A9}"/>
              </a:ext>
            </a:extLst>
          </p:cNvPr>
          <p:cNvSpPr/>
          <p:nvPr/>
        </p:nvSpPr>
        <p:spPr>
          <a:xfrm>
            <a:off x="8460031" y="568485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24" name="Oval 77">
            <a:extLst>
              <a:ext uri="{FF2B5EF4-FFF2-40B4-BE49-F238E27FC236}">
                <a16:creationId xmlns:a16="http://schemas.microsoft.com/office/drawing/2014/main" id="{DDA7E74E-3E89-103C-96D5-BF17620F713B}"/>
              </a:ext>
            </a:extLst>
          </p:cNvPr>
          <p:cNvSpPr/>
          <p:nvPr/>
        </p:nvSpPr>
        <p:spPr>
          <a:xfrm>
            <a:off x="9347782" y="56624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27B9DB3A-512E-FB73-7FCB-714644B6C38E}"/>
              </a:ext>
            </a:extLst>
          </p:cNvPr>
          <p:cNvSpPr txBox="1"/>
          <p:nvPr/>
        </p:nvSpPr>
        <p:spPr>
          <a:xfrm>
            <a:off x="9224565" y="6278491"/>
            <a:ext cx="86381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7" name="TextBox 72">
            <a:extLst>
              <a:ext uri="{FF2B5EF4-FFF2-40B4-BE49-F238E27FC236}">
                <a16:creationId xmlns:a16="http://schemas.microsoft.com/office/drawing/2014/main" id="{D3B928D8-F438-B2AF-80ED-2AFBBC687113}"/>
              </a:ext>
            </a:extLst>
          </p:cNvPr>
          <p:cNvSpPr txBox="1"/>
          <p:nvPr/>
        </p:nvSpPr>
        <p:spPr>
          <a:xfrm>
            <a:off x="83854" y="6227758"/>
            <a:ext cx="77421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1" name="TextBox 72">
            <a:extLst>
              <a:ext uri="{FF2B5EF4-FFF2-40B4-BE49-F238E27FC236}">
                <a16:creationId xmlns:a16="http://schemas.microsoft.com/office/drawing/2014/main" id="{4DA60A35-15F2-9736-4A2F-6D605E8E5181}"/>
              </a:ext>
            </a:extLst>
          </p:cNvPr>
          <p:cNvSpPr txBox="1"/>
          <p:nvPr/>
        </p:nvSpPr>
        <p:spPr>
          <a:xfrm>
            <a:off x="2493037" y="6256753"/>
            <a:ext cx="809470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Oval 77">
            <a:extLst>
              <a:ext uri="{FF2B5EF4-FFF2-40B4-BE49-F238E27FC236}">
                <a16:creationId xmlns:a16="http://schemas.microsoft.com/office/drawing/2014/main" id="{03E3BA79-C54D-58AD-055D-05E222ED43BF}"/>
              </a:ext>
            </a:extLst>
          </p:cNvPr>
          <p:cNvSpPr/>
          <p:nvPr/>
        </p:nvSpPr>
        <p:spPr>
          <a:xfrm>
            <a:off x="101122" y="566028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63" name="Oval 77">
            <a:extLst>
              <a:ext uri="{FF2B5EF4-FFF2-40B4-BE49-F238E27FC236}">
                <a16:creationId xmlns:a16="http://schemas.microsoft.com/office/drawing/2014/main" id="{4A9F3E15-5350-D7C2-A197-C0B7DF6826DD}"/>
              </a:ext>
            </a:extLst>
          </p:cNvPr>
          <p:cNvSpPr/>
          <p:nvPr/>
        </p:nvSpPr>
        <p:spPr>
          <a:xfrm>
            <a:off x="10255509" y="565606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64" name="TextBox 72">
            <a:extLst>
              <a:ext uri="{FF2B5EF4-FFF2-40B4-BE49-F238E27FC236}">
                <a16:creationId xmlns:a16="http://schemas.microsoft.com/office/drawing/2014/main" id="{5CD03C6C-EDFD-09D2-6851-9B24E54D80CC}"/>
              </a:ext>
            </a:extLst>
          </p:cNvPr>
          <p:cNvSpPr txBox="1"/>
          <p:nvPr/>
        </p:nvSpPr>
        <p:spPr>
          <a:xfrm>
            <a:off x="10202200" y="6273450"/>
            <a:ext cx="733995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6" name="Oval 77">
            <a:extLst>
              <a:ext uri="{FF2B5EF4-FFF2-40B4-BE49-F238E27FC236}">
                <a16:creationId xmlns:a16="http://schemas.microsoft.com/office/drawing/2014/main" id="{D32A0D97-F51D-B93F-35F1-C7392BAD2B9A}"/>
              </a:ext>
            </a:extLst>
          </p:cNvPr>
          <p:cNvSpPr/>
          <p:nvPr/>
        </p:nvSpPr>
        <p:spPr>
          <a:xfrm>
            <a:off x="11115205" y="5684850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6412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7" grpId="0"/>
      <p:bldP spid="2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684502" y="-62480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Our App-”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8A1B3EE9-3E60-3C4C-E990-52C559C9FB1D}"/>
              </a:ext>
            </a:extLst>
          </p:cNvPr>
          <p:cNvSpPr txBox="1"/>
          <p:nvPr/>
        </p:nvSpPr>
        <p:spPr>
          <a:xfrm>
            <a:off x="1921875" y="455718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Verification Plan</a:t>
            </a:r>
            <a:endParaRPr lang="he-IL" sz="3600" dirty="0">
              <a:solidFill>
                <a:schemeClr val="bg1"/>
              </a:solidFill>
            </a:endParaRPr>
          </a:p>
        </p:txBody>
      </p:sp>
      <p:graphicFrame>
        <p:nvGraphicFramePr>
          <p:cNvPr id="31" name="טבלה 30">
            <a:extLst>
              <a:ext uri="{FF2B5EF4-FFF2-40B4-BE49-F238E27FC236}">
                <a16:creationId xmlns:a16="http://schemas.microsoft.com/office/drawing/2014/main" id="{7453B948-77B0-7E47-1784-2A2C4CB2A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660194"/>
              </p:ext>
            </p:extLst>
          </p:nvPr>
        </p:nvGraphicFramePr>
        <p:xfrm>
          <a:off x="2735015" y="1058303"/>
          <a:ext cx="6870501" cy="4380820"/>
        </p:xfrm>
        <a:graphic>
          <a:graphicData uri="http://schemas.openxmlformats.org/drawingml/2006/table">
            <a:tbl>
              <a:tblPr rtl="1" firstRow="1" bandRow="1">
                <a:tableStyleId>{7DF18680-E054-41AD-8BC1-D1AEF772440D}</a:tableStyleId>
              </a:tblPr>
              <a:tblGrid>
                <a:gridCol w="2574462">
                  <a:extLst>
                    <a:ext uri="{9D8B030D-6E8A-4147-A177-3AD203B41FA5}">
                      <a16:colId xmlns:a16="http://schemas.microsoft.com/office/drawing/2014/main" val="2074816892"/>
                    </a:ext>
                  </a:extLst>
                </a:gridCol>
                <a:gridCol w="3690448">
                  <a:extLst>
                    <a:ext uri="{9D8B030D-6E8A-4147-A177-3AD203B41FA5}">
                      <a16:colId xmlns:a16="http://schemas.microsoft.com/office/drawing/2014/main" val="841236831"/>
                    </a:ext>
                  </a:extLst>
                </a:gridCol>
                <a:gridCol w="605591">
                  <a:extLst>
                    <a:ext uri="{9D8B030D-6E8A-4147-A177-3AD203B41FA5}">
                      <a16:colId xmlns:a16="http://schemas.microsoft.com/office/drawing/2014/main" val="3071197473"/>
                    </a:ext>
                  </a:extLst>
                </a:gridCol>
              </a:tblGrid>
              <a:tr h="22825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Expected Result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Test Description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600">
                          <a:effectLst/>
                        </a:rPr>
                        <a:t>#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9732269"/>
                  </a:ext>
                </a:extLst>
              </a:tr>
              <a:tr h="94583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Error message to the </a:t>
                      </a:r>
                      <a:r>
                        <a:rPr lang="en-US" sz="1600" dirty="0" err="1">
                          <a:effectLst/>
                        </a:rPr>
                        <a:t>user:"Wrong</a:t>
                      </a:r>
                      <a:r>
                        <a:rPr lang="en-US" sz="1600" dirty="0">
                          <a:effectLst/>
                        </a:rPr>
                        <a:t> in the details" There is an error in username or password"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Error in input data at </a:t>
                      </a:r>
                      <a:r>
                        <a:rPr lang="en-US" sz="1600" dirty="0" err="1">
                          <a:effectLst/>
                        </a:rPr>
                        <a:t>LogInScreen:wrong</a:t>
                      </a:r>
                      <a:r>
                        <a:rPr lang="en-US" sz="1600" dirty="0">
                          <a:effectLst/>
                        </a:rPr>
                        <a:t> user name /password/both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2790908"/>
                  </a:ext>
                </a:extLst>
              </a:tr>
              <a:tr h="526686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Error message to the user:" The user is already registered"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Error in input data at </a:t>
                      </a:r>
                      <a:r>
                        <a:rPr lang="en-US" sz="1600" dirty="0" err="1">
                          <a:effectLst/>
                        </a:rPr>
                        <a:t>LogInScreen:user</a:t>
                      </a:r>
                      <a:r>
                        <a:rPr lang="en-US" sz="1600" dirty="0">
                          <a:effectLst/>
                        </a:rPr>
                        <a:t> is not registered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6281794"/>
                  </a:ext>
                </a:extLst>
              </a:tr>
              <a:tr h="526686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Showing “</a:t>
                      </a:r>
                      <a:r>
                        <a:rPr lang="en-US" sz="1600" dirty="0" err="1">
                          <a:effectLst/>
                        </a:rPr>
                        <a:t>AddNewSmell</a:t>
                      </a:r>
                      <a:r>
                        <a:rPr lang="en-US" sz="1600" dirty="0">
                          <a:effectLst/>
                        </a:rPr>
                        <a:t>” screen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Right input data at the LogInScreen: the user is registered and entered right data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6471617"/>
                  </a:ext>
                </a:extLst>
              </a:tr>
              <a:tr h="526686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Error message to the user:" The user is already registered"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Error in input data at the RegisterScreen: The user is already registered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1383688"/>
                  </a:ext>
                </a:extLst>
              </a:tr>
              <a:tr h="945838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Error message to the </a:t>
                      </a:r>
                      <a:r>
                        <a:rPr lang="en-US" sz="1600" dirty="0" err="1">
                          <a:effectLst/>
                        </a:rPr>
                        <a:t>user:"Wrong</a:t>
                      </a:r>
                      <a:r>
                        <a:rPr lang="en-US" sz="1600" dirty="0">
                          <a:effectLst/>
                        </a:rPr>
                        <a:t> in the details" There is an error in username or password or email"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Error in input data at </a:t>
                      </a:r>
                      <a:r>
                        <a:rPr lang="en-US" sz="1600" dirty="0" err="1">
                          <a:effectLst/>
                        </a:rPr>
                        <a:t>LogIn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RegisterScreen:wrong</a:t>
                      </a:r>
                      <a:r>
                        <a:rPr lang="en-US" sz="1600" dirty="0">
                          <a:effectLst/>
                        </a:rPr>
                        <a:t> user name /password /both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he-IL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54583"/>
                  </a:ext>
                </a:extLst>
              </a:tr>
            </a:tbl>
          </a:graphicData>
        </a:graphic>
      </p:graphicFrame>
      <p:sp>
        <p:nvSpPr>
          <p:cNvPr id="60" name="מציין מיקום של מספר שקופית 1">
            <a:extLst>
              <a:ext uri="{FF2B5EF4-FFF2-40B4-BE49-F238E27FC236}">
                <a16:creationId xmlns:a16="http://schemas.microsoft.com/office/drawing/2014/main" id="{9C0AAD92-2C05-0227-44BA-BACA5AAB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5909" y="6511749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A74E3682-344C-20B6-12C5-40061683CA6F}"/>
              </a:ext>
            </a:extLst>
          </p:cNvPr>
          <p:cNvSpPr txBox="1"/>
          <p:nvPr/>
        </p:nvSpPr>
        <p:spPr>
          <a:xfrm>
            <a:off x="11057849" y="6275033"/>
            <a:ext cx="741343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 Verification Plan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22FEB0A9-9CC5-0C23-4139-634065A3EBBC}"/>
              </a:ext>
            </a:extLst>
          </p:cNvPr>
          <p:cNvSpPr txBox="1"/>
          <p:nvPr/>
        </p:nvSpPr>
        <p:spPr>
          <a:xfrm>
            <a:off x="7551776" y="6221052"/>
            <a:ext cx="724551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Use Case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7" name="TextBox 72">
            <a:extLst>
              <a:ext uri="{FF2B5EF4-FFF2-40B4-BE49-F238E27FC236}">
                <a16:creationId xmlns:a16="http://schemas.microsoft.com/office/drawing/2014/main" id="{2D9F26F8-49C0-EE7D-43D3-F126AD669B05}"/>
              </a:ext>
            </a:extLst>
          </p:cNvPr>
          <p:cNvSpPr txBox="1"/>
          <p:nvPr/>
        </p:nvSpPr>
        <p:spPr>
          <a:xfrm>
            <a:off x="4995460" y="6275033"/>
            <a:ext cx="803136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AE88B21D-3665-3151-B3B1-ACF28D161346}"/>
              </a:ext>
            </a:extLst>
          </p:cNvPr>
          <p:cNvSpPr txBox="1"/>
          <p:nvPr/>
        </p:nvSpPr>
        <p:spPr>
          <a:xfrm>
            <a:off x="4144684" y="6228080"/>
            <a:ext cx="803136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B8798336-221C-B83E-B70B-9A1B9B955FE9}"/>
              </a:ext>
            </a:extLst>
          </p:cNvPr>
          <p:cNvSpPr txBox="1"/>
          <p:nvPr/>
        </p:nvSpPr>
        <p:spPr>
          <a:xfrm>
            <a:off x="3280487" y="6241065"/>
            <a:ext cx="85061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32" name="Rectangle: Rounded Corners 53">
            <a:extLst>
              <a:ext uri="{FF2B5EF4-FFF2-40B4-BE49-F238E27FC236}">
                <a16:creationId xmlns:a16="http://schemas.microsoft.com/office/drawing/2014/main" id="{5EFA236E-944F-6EDD-4BE7-6827CF8089A4}"/>
              </a:ext>
            </a:extLst>
          </p:cNvPr>
          <p:cNvSpPr/>
          <p:nvPr/>
        </p:nvSpPr>
        <p:spPr>
          <a:xfrm>
            <a:off x="174305" y="5852020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Oval 77">
            <a:extLst>
              <a:ext uri="{FF2B5EF4-FFF2-40B4-BE49-F238E27FC236}">
                <a16:creationId xmlns:a16="http://schemas.microsoft.com/office/drawing/2014/main" id="{2E47F2DF-74E0-9906-F3F7-CC62299C64DF}"/>
              </a:ext>
            </a:extLst>
          </p:cNvPr>
          <p:cNvSpPr/>
          <p:nvPr/>
        </p:nvSpPr>
        <p:spPr>
          <a:xfrm>
            <a:off x="1698402" y="566871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4" name="TextBox 72">
            <a:extLst>
              <a:ext uri="{FF2B5EF4-FFF2-40B4-BE49-F238E27FC236}">
                <a16:creationId xmlns:a16="http://schemas.microsoft.com/office/drawing/2014/main" id="{FB56EF74-09D1-8E66-F0C8-AC1BEBFEFEE7}"/>
              </a:ext>
            </a:extLst>
          </p:cNvPr>
          <p:cNvSpPr txBox="1"/>
          <p:nvPr/>
        </p:nvSpPr>
        <p:spPr>
          <a:xfrm>
            <a:off x="1652723" y="6244221"/>
            <a:ext cx="781621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6E73F247-887B-78A9-9362-6CF291203319}"/>
              </a:ext>
            </a:extLst>
          </p:cNvPr>
          <p:cNvSpPr/>
          <p:nvPr/>
        </p:nvSpPr>
        <p:spPr>
          <a:xfrm>
            <a:off x="2527337" y="568174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8" name="Oval 77">
            <a:extLst>
              <a:ext uri="{FF2B5EF4-FFF2-40B4-BE49-F238E27FC236}">
                <a16:creationId xmlns:a16="http://schemas.microsoft.com/office/drawing/2014/main" id="{DCD6FF45-6240-E683-1415-F5DB44FDFE4C}"/>
              </a:ext>
            </a:extLst>
          </p:cNvPr>
          <p:cNvSpPr/>
          <p:nvPr/>
        </p:nvSpPr>
        <p:spPr>
          <a:xfrm>
            <a:off x="872348" y="566805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2068BCE4-8A01-CBC8-C8D4-FDA734C344AA}"/>
              </a:ext>
            </a:extLst>
          </p:cNvPr>
          <p:cNvSpPr txBox="1"/>
          <p:nvPr/>
        </p:nvSpPr>
        <p:spPr>
          <a:xfrm>
            <a:off x="846305" y="6241065"/>
            <a:ext cx="77421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D06424AD-E6A8-A7EB-C7B4-BFD9B3282D56}"/>
              </a:ext>
            </a:extLst>
          </p:cNvPr>
          <p:cNvSpPr/>
          <p:nvPr/>
        </p:nvSpPr>
        <p:spPr>
          <a:xfrm>
            <a:off x="3335518" y="568174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D59A80A7-9555-491D-98C9-D650074F5668}"/>
              </a:ext>
            </a:extLst>
          </p:cNvPr>
          <p:cNvSpPr/>
          <p:nvPr/>
        </p:nvSpPr>
        <p:spPr>
          <a:xfrm>
            <a:off x="4121633" y="566871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42" name="Oval 77">
            <a:extLst>
              <a:ext uri="{FF2B5EF4-FFF2-40B4-BE49-F238E27FC236}">
                <a16:creationId xmlns:a16="http://schemas.microsoft.com/office/drawing/2014/main" id="{23694898-96CB-DA82-D4CE-7DC07DC7B093}"/>
              </a:ext>
            </a:extLst>
          </p:cNvPr>
          <p:cNvSpPr/>
          <p:nvPr/>
        </p:nvSpPr>
        <p:spPr>
          <a:xfrm>
            <a:off x="4979740" y="564903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43" name="Oval 77">
            <a:extLst>
              <a:ext uri="{FF2B5EF4-FFF2-40B4-BE49-F238E27FC236}">
                <a16:creationId xmlns:a16="http://schemas.microsoft.com/office/drawing/2014/main" id="{6332B902-8DFA-3542-5134-F3887CF0A9EC}"/>
              </a:ext>
            </a:extLst>
          </p:cNvPr>
          <p:cNvSpPr/>
          <p:nvPr/>
        </p:nvSpPr>
        <p:spPr>
          <a:xfrm>
            <a:off x="5800842" y="56871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44" name="TextBox 72">
            <a:extLst>
              <a:ext uri="{FF2B5EF4-FFF2-40B4-BE49-F238E27FC236}">
                <a16:creationId xmlns:a16="http://schemas.microsoft.com/office/drawing/2014/main" id="{A1375291-1E1F-29A5-BE42-05589074CBD5}"/>
              </a:ext>
            </a:extLst>
          </p:cNvPr>
          <p:cNvSpPr txBox="1"/>
          <p:nvPr/>
        </p:nvSpPr>
        <p:spPr>
          <a:xfrm>
            <a:off x="5862375" y="6281172"/>
            <a:ext cx="628004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1D5F10F5-4D97-E786-BF85-CC4ADC361F0A}"/>
              </a:ext>
            </a:extLst>
          </p:cNvPr>
          <p:cNvSpPr/>
          <p:nvPr/>
        </p:nvSpPr>
        <p:spPr>
          <a:xfrm>
            <a:off x="6715241" y="567799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6" name="TextBox 72">
            <a:extLst>
              <a:ext uri="{FF2B5EF4-FFF2-40B4-BE49-F238E27FC236}">
                <a16:creationId xmlns:a16="http://schemas.microsoft.com/office/drawing/2014/main" id="{5394940A-F6CC-3C37-58BA-6C86B210DD31}"/>
              </a:ext>
            </a:extLst>
          </p:cNvPr>
          <p:cNvSpPr txBox="1"/>
          <p:nvPr/>
        </p:nvSpPr>
        <p:spPr>
          <a:xfrm>
            <a:off x="6660999" y="6274851"/>
            <a:ext cx="727811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47" name="Oval 77">
            <a:extLst>
              <a:ext uri="{FF2B5EF4-FFF2-40B4-BE49-F238E27FC236}">
                <a16:creationId xmlns:a16="http://schemas.microsoft.com/office/drawing/2014/main" id="{24B6A902-CCAD-B971-E9C5-5486EA6F1B7D}"/>
              </a:ext>
            </a:extLst>
          </p:cNvPr>
          <p:cNvSpPr/>
          <p:nvPr/>
        </p:nvSpPr>
        <p:spPr>
          <a:xfrm>
            <a:off x="7537722" y="566871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48" name="TextBox 72">
            <a:extLst>
              <a:ext uri="{FF2B5EF4-FFF2-40B4-BE49-F238E27FC236}">
                <a16:creationId xmlns:a16="http://schemas.microsoft.com/office/drawing/2014/main" id="{38D853E0-E448-A773-4837-1DB46A8A2FF1}"/>
              </a:ext>
            </a:extLst>
          </p:cNvPr>
          <p:cNvSpPr txBox="1"/>
          <p:nvPr/>
        </p:nvSpPr>
        <p:spPr>
          <a:xfrm>
            <a:off x="8402434" y="6213477"/>
            <a:ext cx="733995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 Activity Diagram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9" name="Oval 77">
            <a:extLst>
              <a:ext uri="{FF2B5EF4-FFF2-40B4-BE49-F238E27FC236}">
                <a16:creationId xmlns:a16="http://schemas.microsoft.com/office/drawing/2014/main" id="{3FED2B08-6CD9-D445-5685-34ABDF4D69F5}"/>
              </a:ext>
            </a:extLst>
          </p:cNvPr>
          <p:cNvSpPr/>
          <p:nvPr/>
        </p:nvSpPr>
        <p:spPr>
          <a:xfrm>
            <a:off x="8433843" y="56864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50" name="Oval 77">
            <a:extLst>
              <a:ext uri="{FF2B5EF4-FFF2-40B4-BE49-F238E27FC236}">
                <a16:creationId xmlns:a16="http://schemas.microsoft.com/office/drawing/2014/main" id="{3AC57CEE-CBF4-387D-9682-F65830AB77A3}"/>
              </a:ext>
            </a:extLst>
          </p:cNvPr>
          <p:cNvSpPr/>
          <p:nvPr/>
        </p:nvSpPr>
        <p:spPr>
          <a:xfrm>
            <a:off x="9321594" y="566401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51" name="TextBox 72">
            <a:extLst>
              <a:ext uri="{FF2B5EF4-FFF2-40B4-BE49-F238E27FC236}">
                <a16:creationId xmlns:a16="http://schemas.microsoft.com/office/drawing/2014/main" id="{6D3F9E75-5B1E-7D62-5EBD-7FC747AD0AAC}"/>
              </a:ext>
            </a:extLst>
          </p:cNvPr>
          <p:cNvSpPr txBox="1"/>
          <p:nvPr/>
        </p:nvSpPr>
        <p:spPr>
          <a:xfrm>
            <a:off x="9198377" y="6280074"/>
            <a:ext cx="86381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2" name="TextBox 72">
            <a:extLst>
              <a:ext uri="{FF2B5EF4-FFF2-40B4-BE49-F238E27FC236}">
                <a16:creationId xmlns:a16="http://schemas.microsoft.com/office/drawing/2014/main" id="{C069AE97-4BFD-5DE4-8AD8-F38D13E36FD2}"/>
              </a:ext>
            </a:extLst>
          </p:cNvPr>
          <p:cNvSpPr txBox="1"/>
          <p:nvPr/>
        </p:nvSpPr>
        <p:spPr>
          <a:xfrm>
            <a:off x="57666" y="6229341"/>
            <a:ext cx="77421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3" name="TextBox 72">
            <a:extLst>
              <a:ext uri="{FF2B5EF4-FFF2-40B4-BE49-F238E27FC236}">
                <a16:creationId xmlns:a16="http://schemas.microsoft.com/office/drawing/2014/main" id="{3AE62A12-2E53-8021-785A-C67D50B53F19}"/>
              </a:ext>
            </a:extLst>
          </p:cNvPr>
          <p:cNvSpPr txBox="1"/>
          <p:nvPr/>
        </p:nvSpPr>
        <p:spPr>
          <a:xfrm>
            <a:off x="2466849" y="6258336"/>
            <a:ext cx="809470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Oval 77">
            <a:extLst>
              <a:ext uri="{FF2B5EF4-FFF2-40B4-BE49-F238E27FC236}">
                <a16:creationId xmlns:a16="http://schemas.microsoft.com/office/drawing/2014/main" id="{590ECAA1-2A63-F0BA-A435-8EA464FD5A18}"/>
              </a:ext>
            </a:extLst>
          </p:cNvPr>
          <p:cNvSpPr/>
          <p:nvPr/>
        </p:nvSpPr>
        <p:spPr>
          <a:xfrm>
            <a:off x="74934" y="566186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5" name="Oval 77">
            <a:extLst>
              <a:ext uri="{FF2B5EF4-FFF2-40B4-BE49-F238E27FC236}">
                <a16:creationId xmlns:a16="http://schemas.microsoft.com/office/drawing/2014/main" id="{73E93291-21F5-EDC4-76A4-F0BA19FD449C}"/>
              </a:ext>
            </a:extLst>
          </p:cNvPr>
          <p:cNvSpPr/>
          <p:nvPr/>
        </p:nvSpPr>
        <p:spPr>
          <a:xfrm>
            <a:off x="10229321" y="565764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56" name="TextBox 72">
            <a:extLst>
              <a:ext uri="{FF2B5EF4-FFF2-40B4-BE49-F238E27FC236}">
                <a16:creationId xmlns:a16="http://schemas.microsoft.com/office/drawing/2014/main" id="{5A4F8408-BC37-C434-DE33-796CDD3BDD5A}"/>
              </a:ext>
            </a:extLst>
          </p:cNvPr>
          <p:cNvSpPr txBox="1"/>
          <p:nvPr/>
        </p:nvSpPr>
        <p:spPr>
          <a:xfrm>
            <a:off x="10176012" y="6275033"/>
            <a:ext cx="733995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7" name="Oval 77">
            <a:extLst>
              <a:ext uri="{FF2B5EF4-FFF2-40B4-BE49-F238E27FC236}">
                <a16:creationId xmlns:a16="http://schemas.microsoft.com/office/drawing/2014/main" id="{5D9196CF-3D7A-244A-5589-2191FBC0FB2D}"/>
              </a:ext>
            </a:extLst>
          </p:cNvPr>
          <p:cNvSpPr/>
          <p:nvPr/>
        </p:nvSpPr>
        <p:spPr>
          <a:xfrm>
            <a:off x="11089017" y="5686433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977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70963A9-6304-423F-AE03-2F1EEE2696A4}"/>
              </a:ext>
            </a:extLst>
          </p:cNvPr>
          <p:cNvSpPr txBox="1"/>
          <p:nvPr/>
        </p:nvSpPr>
        <p:spPr>
          <a:xfrm>
            <a:off x="2158862" y="1501834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Importance of smell analysis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A33E814-206B-D6BB-EBA6-2D3EAF4C37A3}"/>
              </a:ext>
            </a:extLst>
          </p:cNvPr>
          <p:cNvSpPr txBox="1"/>
          <p:nvPr/>
        </p:nvSpPr>
        <p:spPr>
          <a:xfrm>
            <a:off x="2391416" y="461655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Introduction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BF6B707-2C03-E524-3A8E-A2C9F508E026}"/>
              </a:ext>
            </a:extLst>
          </p:cNvPr>
          <p:cNvSpPr txBox="1"/>
          <p:nvPr/>
        </p:nvSpPr>
        <p:spPr>
          <a:xfrm>
            <a:off x="2285398" y="2383786"/>
            <a:ext cx="61015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</a:t>
            </a:r>
            <a:r>
              <a:rPr lang="pl-PL" sz="3200" dirty="0">
                <a:solidFill>
                  <a:schemeClr val="bg1"/>
                </a:solidFill>
              </a:rPr>
              <a:t>erfumery and </a:t>
            </a:r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pl-PL" sz="3200" dirty="0">
                <a:solidFill>
                  <a:schemeClr val="bg1"/>
                </a:solidFill>
              </a:rPr>
              <a:t>osmetics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</a:t>
            </a:r>
            <a:r>
              <a:rPr lang="pl-PL" sz="3200" dirty="0">
                <a:solidFill>
                  <a:schemeClr val="bg1"/>
                </a:solidFill>
              </a:rPr>
              <a:t>ood industry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</a:t>
            </a:r>
            <a:r>
              <a:rPr lang="pl-PL" sz="3200" dirty="0">
                <a:solidFill>
                  <a:schemeClr val="bg1"/>
                </a:solidFill>
              </a:rPr>
              <a:t>echnology and </a:t>
            </a:r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pl-PL" sz="3200" dirty="0">
                <a:solidFill>
                  <a:schemeClr val="bg1"/>
                </a:solidFill>
              </a:rPr>
              <a:t>ommunication</a:t>
            </a:r>
            <a:endParaRPr lang="he-IL" sz="3200" dirty="0">
              <a:solidFill>
                <a:schemeClr val="bg1"/>
              </a:solidFill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36553C20-C14C-343A-2CAD-13ACE52FB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25" y="2548303"/>
            <a:ext cx="4073171" cy="2994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Rectangle: Rounded Corners 53">
            <a:extLst>
              <a:ext uri="{FF2B5EF4-FFF2-40B4-BE49-F238E27FC236}">
                <a16:creationId xmlns:a16="http://schemas.microsoft.com/office/drawing/2014/main" id="{549DEF30-CBF2-CF48-6FAA-BC35105698CE}"/>
              </a:ext>
            </a:extLst>
          </p:cNvPr>
          <p:cNvSpPr/>
          <p:nvPr/>
        </p:nvSpPr>
        <p:spPr>
          <a:xfrm>
            <a:off x="529126" y="5641704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5" name="TextBox 72">
            <a:extLst>
              <a:ext uri="{FF2B5EF4-FFF2-40B4-BE49-F238E27FC236}">
                <a16:creationId xmlns:a16="http://schemas.microsoft.com/office/drawing/2014/main" id="{8C29AAD6-9FC4-2289-7A1E-659C02F3A9EE}"/>
              </a:ext>
            </a:extLst>
          </p:cNvPr>
          <p:cNvSpPr txBox="1"/>
          <p:nvPr/>
        </p:nvSpPr>
        <p:spPr>
          <a:xfrm>
            <a:off x="198782" y="6134112"/>
            <a:ext cx="1282149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0" name="Oval 77">
            <a:extLst>
              <a:ext uri="{FF2B5EF4-FFF2-40B4-BE49-F238E27FC236}">
                <a16:creationId xmlns:a16="http://schemas.microsoft.com/office/drawing/2014/main" id="{391D0B44-1A8D-F117-B56D-13FE452A447B}"/>
              </a:ext>
            </a:extLst>
          </p:cNvPr>
          <p:cNvSpPr/>
          <p:nvPr/>
        </p:nvSpPr>
        <p:spPr>
          <a:xfrm>
            <a:off x="413335" y="5523979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/>
              <a:t>1</a:t>
            </a:r>
            <a:endParaRPr lang="en-US" sz="1600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0CFD4069-A1EE-30F1-D575-DEAB68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5636" y="6492875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855307" y="167514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Challenges 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EA6788BF-CFE2-C943-64FA-58B01962742C}"/>
              </a:ext>
            </a:extLst>
          </p:cNvPr>
          <p:cNvSpPr txBox="1"/>
          <p:nvPr/>
        </p:nvSpPr>
        <p:spPr>
          <a:xfrm>
            <a:off x="3028950" y="1897380"/>
            <a:ext cx="5680710" cy="22517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6E349A8E-B851-F3FB-AB37-86F3F1674539}"/>
              </a:ext>
            </a:extLst>
          </p:cNvPr>
          <p:cNvSpPr txBox="1"/>
          <p:nvPr/>
        </p:nvSpPr>
        <p:spPr>
          <a:xfrm>
            <a:off x="1805305" y="2058490"/>
            <a:ext cx="100331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Algorithm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Algorithm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Lack of time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8A1B3EE9-3E60-3C4C-E990-52C559C9FB1D}"/>
              </a:ext>
            </a:extLst>
          </p:cNvPr>
          <p:cNvSpPr txBox="1"/>
          <p:nvPr/>
        </p:nvSpPr>
        <p:spPr>
          <a:xfrm>
            <a:off x="2057733" y="1048280"/>
            <a:ext cx="7874276" cy="1200329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Challenges in the Next Phase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38AF8B77-3110-22CC-3AAA-8ACE46058CBD}"/>
              </a:ext>
            </a:extLst>
          </p:cNvPr>
          <p:cNvSpPr txBox="1"/>
          <p:nvPr/>
        </p:nvSpPr>
        <p:spPr>
          <a:xfrm>
            <a:off x="10641256" y="6265071"/>
            <a:ext cx="741343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Our App- Verification Plan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1" name="TextBox 72">
            <a:extLst>
              <a:ext uri="{FF2B5EF4-FFF2-40B4-BE49-F238E27FC236}">
                <a16:creationId xmlns:a16="http://schemas.microsoft.com/office/drawing/2014/main" id="{B0EBAD07-5BEC-146E-0717-45F476E40E22}"/>
              </a:ext>
            </a:extLst>
          </p:cNvPr>
          <p:cNvSpPr txBox="1"/>
          <p:nvPr/>
        </p:nvSpPr>
        <p:spPr>
          <a:xfrm>
            <a:off x="7297198" y="6294453"/>
            <a:ext cx="724551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7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700" b="1" dirty="0">
                <a:solidFill>
                  <a:schemeClr val="bg1"/>
                </a:solidFill>
                <a:latin typeface="Century Gothic"/>
              </a:rPr>
              <a:t>” Use Case Diagram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2" name="TextBox 72">
            <a:extLst>
              <a:ext uri="{FF2B5EF4-FFF2-40B4-BE49-F238E27FC236}">
                <a16:creationId xmlns:a16="http://schemas.microsoft.com/office/drawing/2014/main" id="{55DF0BDD-DC0D-17DE-7A61-19068A262719}"/>
              </a:ext>
            </a:extLst>
          </p:cNvPr>
          <p:cNvSpPr txBox="1"/>
          <p:nvPr/>
        </p:nvSpPr>
        <p:spPr>
          <a:xfrm>
            <a:off x="4764799" y="6290454"/>
            <a:ext cx="740990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508C2BFC-FF4A-FBBA-34E8-3880FE90409B}"/>
              </a:ext>
            </a:extLst>
          </p:cNvPr>
          <p:cNvSpPr txBox="1"/>
          <p:nvPr/>
        </p:nvSpPr>
        <p:spPr>
          <a:xfrm>
            <a:off x="3939818" y="6265071"/>
            <a:ext cx="76304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7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4" name="TextBox 72">
            <a:extLst>
              <a:ext uri="{FF2B5EF4-FFF2-40B4-BE49-F238E27FC236}">
                <a16:creationId xmlns:a16="http://schemas.microsoft.com/office/drawing/2014/main" id="{B92E6BC0-BD98-2DA2-F372-EF46713B44FA}"/>
              </a:ext>
            </a:extLst>
          </p:cNvPr>
          <p:cNvSpPr txBox="1"/>
          <p:nvPr/>
        </p:nvSpPr>
        <p:spPr>
          <a:xfrm>
            <a:off x="3154530" y="6281443"/>
            <a:ext cx="740990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7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35" name="Rectangle: Rounded Corners 53">
            <a:extLst>
              <a:ext uri="{FF2B5EF4-FFF2-40B4-BE49-F238E27FC236}">
                <a16:creationId xmlns:a16="http://schemas.microsoft.com/office/drawing/2014/main" id="{C43ED0EE-6E87-5072-0584-E987C85D4360}"/>
              </a:ext>
            </a:extLst>
          </p:cNvPr>
          <p:cNvSpPr/>
          <p:nvPr/>
        </p:nvSpPr>
        <p:spPr>
          <a:xfrm>
            <a:off x="126908" y="5876026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8" name="Oval 77">
            <a:extLst>
              <a:ext uri="{FF2B5EF4-FFF2-40B4-BE49-F238E27FC236}">
                <a16:creationId xmlns:a16="http://schemas.microsoft.com/office/drawing/2014/main" id="{053518C5-1A4D-3C2C-0135-CBCD33809941}"/>
              </a:ext>
            </a:extLst>
          </p:cNvPr>
          <p:cNvSpPr/>
          <p:nvPr/>
        </p:nvSpPr>
        <p:spPr>
          <a:xfrm>
            <a:off x="1505898" y="566405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9" name="TextBox 72">
            <a:extLst>
              <a:ext uri="{FF2B5EF4-FFF2-40B4-BE49-F238E27FC236}">
                <a16:creationId xmlns:a16="http://schemas.microsoft.com/office/drawing/2014/main" id="{A12FEA72-CA08-E576-F2E7-F3A88A2BF45F}"/>
              </a:ext>
            </a:extLst>
          </p:cNvPr>
          <p:cNvSpPr txBox="1"/>
          <p:nvPr/>
        </p:nvSpPr>
        <p:spPr>
          <a:xfrm>
            <a:off x="1584590" y="6296647"/>
            <a:ext cx="7457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2" name="Oval 77">
            <a:extLst>
              <a:ext uri="{FF2B5EF4-FFF2-40B4-BE49-F238E27FC236}">
                <a16:creationId xmlns:a16="http://schemas.microsoft.com/office/drawing/2014/main" id="{96E46153-C7A7-1118-234E-56DC7E053B09}"/>
              </a:ext>
            </a:extLst>
          </p:cNvPr>
          <p:cNvSpPr/>
          <p:nvPr/>
        </p:nvSpPr>
        <p:spPr>
          <a:xfrm>
            <a:off x="2291535" y="568587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43" name="Oval 77">
            <a:extLst>
              <a:ext uri="{FF2B5EF4-FFF2-40B4-BE49-F238E27FC236}">
                <a16:creationId xmlns:a16="http://schemas.microsoft.com/office/drawing/2014/main" id="{EC605E1F-CB83-29B3-853C-9700ED5A6702}"/>
              </a:ext>
            </a:extLst>
          </p:cNvPr>
          <p:cNvSpPr/>
          <p:nvPr/>
        </p:nvSpPr>
        <p:spPr>
          <a:xfrm>
            <a:off x="761437" y="568230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4" name="TextBox 72">
            <a:extLst>
              <a:ext uri="{FF2B5EF4-FFF2-40B4-BE49-F238E27FC236}">
                <a16:creationId xmlns:a16="http://schemas.microsoft.com/office/drawing/2014/main" id="{A5EAD211-D201-8958-4C8D-0C98ADF233DA}"/>
              </a:ext>
            </a:extLst>
          </p:cNvPr>
          <p:cNvSpPr txBox="1"/>
          <p:nvPr/>
        </p:nvSpPr>
        <p:spPr>
          <a:xfrm>
            <a:off x="789049" y="6286356"/>
            <a:ext cx="77421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B8F01A3F-5E48-028B-2F50-17BC0940F131}"/>
              </a:ext>
            </a:extLst>
          </p:cNvPr>
          <p:cNvSpPr/>
          <p:nvPr/>
        </p:nvSpPr>
        <p:spPr>
          <a:xfrm>
            <a:off x="3131032" y="569271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46" name="Oval 77">
            <a:extLst>
              <a:ext uri="{FF2B5EF4-FFF2-40B4-BE49-F238E27FC236}">
                <a16:creationId xmlns:a16="http://schemas.microsoft.com/office/drawing/2014/main" id="{BC620018-FC1F-675F-BA9A-5736E9C473FE}"/>
              </a:ext>
            </a:extLst>
          </p:cNvPr>
          <p:cNvSpPr/>
          <p:nvPr/>
        </p:nvSpPr>
        <p:spPr>
          <a:xfrm>
            <a:off x="3895520" y="568230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47" name="Oval 77">
            <a:extLst>
              <a:ext uri="{FF2B5EF4-FFF2-40B4-BE49-F238E27FC236}">
                <a16:creationId xmlns:a16="http://schemas.microsoft.com/office/drawing/2014/main" id="{9CABD801-8AE9-FB41-39A0-0080EE416C75}"/>
              </a:ext>
            </a:extLst>
          </p:cNvPr>
          <p:cNvSpPr/>
          <p:nvPr/>
        </p:nvSpPr>
        <p:spPr>
          <a:xfrm>
            <a:off x="4740038" y="570694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48" name="Oval 77">
            <a:extLst>
              <a:ext uri="{FF2B5EF4-FFF2-40B4-BE49-F238E27FC236}">
                <a16:creationId xmlns:a16="http://schemas.microsoft.com/office/drawing/2014/main" id="{F8477643-2D95-2240-758E-3A6AD8531CFF}"/>
              </a:ext>
            </a:extLst>
          </p:cNvPr>
          <p:cNvSpPr/>
          <p:nvPr/>
        </p:nvSpPr>
        <p:spPr>
          <a:xfrm>
            <a:off x="5552329" y="568428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49" name="TextBox 72">
            <a:extLst>
              <a:ext uri="{FF2B5EF4-FFF2-40B4-BE49-F238E27FC236}">
                <a16:creationId xmlns:a16="http://schemas.microsoft.com/office/drawing/2014/main" id="{6F2540C3-DAE5-3ECF-1300-A872F9559B99}"/>
              </a:ext>
            </a:extLst>
          </p:cNvPr>
          <p:cNvSpPr txBox="1"/>
          <p:nvPr/>
        </p:nvSpPr>
        <p:spPr>
          <a:xfrm>
            <a:off x="5604630" y="6308279"/>
            <a:ext cx="628004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Century Gothic"/>
              </a:rPr>
              <a:t>XGBoost</a:t>
            </a:r>
            <a:endParaRPr lang="en-US" sz="700" b="1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0" name="Oval 77">
            <a:extLst>
              <a:ext uri="{FF2B5EF4-FFF2-40B4-BE49-F238E27FC236}">
                <a16:creationId xmlns:a16="http://schemas.microsoft.com/office/drawing/2014/main" id="{62629508-51C7-FCE4-7E2F-6EF3ABCBB467}"/>
              </a:ext>
            </a:extLst>
          </p:cNvPr>
          <p:cNvSpPr/>
          <p:nvPr/>
        </p:nvSpPr>
        <p:spPr>
          <a:xfrm>
            <a:off x="6407609" y="566599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51" name="TextBox 72">
            <a:extLst>
              <a:ext uri="{FF2B5EF4-FFF2-40B4-BE49-F238E27FC236}">
                <a16:creationId xmlns:a16="http://schemas.microsoft.com/office/drawing/2014/main" id="{B6EB2115-41AD-D83D-E365-CA22010C7BDF}"/>
              </a:ext>
            </a:extLst>
          </p:cNvPr>
          <p:cNvSpPr txBox="1"/>
          <p:nvPr/>
        </p:nvSpPr>
        <p:spPr>
          <a:xfrm>
            <a:off x="6408566" y="6302146"/>
            <a:ext cx="727811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52" name="Oval 77">
            <a:extLst>
              <a:ext uri="{FF2B5EF4-FFF2-40B4-BE49-F238E27FC236}">
                <a16:creationId xmlns:a16="http://schemas.microsoft.com/office/drawing/2014/main" id="{2FFD0789-8750-5A99-94FC-9BE763BEF395}"/>
              </a:ext>
            </a:extLst>
          </p:cNvPr>
          <p:cNvSpPr/>
          <p:nvPr/>
        </p:nvSpPr>
        <p:spPr>
          <a:xfrm>
            <a:off x="7323285" y="566405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53" name="TextBox 72">
            <a:extLst>
              <a:ext uri="{FF2B5EF4-FFF2-40B4-BE49-F238E27FC236}">
                <a16:creationId xmlns:a16="http://schemas.microsoft.com/office/drawing/2014/main" id="{DE324F6D-7947-7A0E-9D30-3782BB75EA48}"/>
              </a:ext>
            </a:extLst>
          </p:cNvPr>
          <p:cNvSpPr txBox="1"/>
          <p:nvPr/>
        </p:nvSpPr>
        <p:spPr>
          <a:xfrm>
            <a:off x="8170849" y="6294453"/>
            <a:ext cx="666863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Our App-”</a:t>
            </a:r>
            <a:r>
              <a:rPr lang="en-US" sz="7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700" b="1" dirty="0">
                <a:solidFill>
                  <a:schemeClr val="bg1"/>
                </a:solidFill>
                <a:latin typeface="Century Gothic"/>
              </a:rPr>
              <a:t>” Activity Diagram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54" name="Oval 77">
            <a:extLst>
              <a:ext uri="{FF2B5EF4-FFF2-40B4-BE49-F238E27FC236}">
                <a16:creationId xmlns:a16="http://schemas.microsoft.com/office/drawing/2014/main" id="{D0606B7B-14FD-86F7-3E35-1F3156100F2A}"/>
              </a:ext>
            </a:extLst>
          </p:cNvPr>
          <p:cNvSpPr/>
          <p:nvPr/>
        </p:nvSpPr>
        <p:spPr>
          <a:xfrm>
            <a:off x="8180459" y="568386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55" name="Oval 77">
            <a:extLst>
              <a:ext uri="{FF2B5EF4-FFF2-40B4-BE49-F238E27FC236}">
                <a16:creationId xmlns:a16="http://schemas.microsoft.com/office/drawing/2014/main" id="{2C8F302C-492C-7109-CA73-B58245F768D7}"/>
              </a:ext>
            </a:extLst>
          </p:cNvPr>
          <p:cNvSpPr/>
          <p:nvPr/>
        </p:nvSpPr>
        <p:spPr>
          <a:xfrm>
            <a:off x="9024437" y="569271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56" name="TextBox 72">
            <a:extLst>
              <a:ext uri="{FF2B5EF4-FFF2-40B4-BE49-F238E27FC236}">
                <a16:creationId xmlns:a16="http://schemas.microsoft.com/office/drawing/2014/main" id="{2A8293A0-155A-4424-BD00-80C72997B584}"/>
              </a:ext>
            </a:extLst>
          </p:cNvPr>
          <p:cNvSpPr txBox="1"/>
          <p:nvPr/>
        </p:nvSpPr>
        <p:spPr>
          <a:xfrm>
            <a:off x="8928667" y="6313220"/>
            <a:ext cx="863815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57" name="TextBox 72">
            <a:extLst>
              <a:ext uri="{FF2B5EF4-FFF2-40B4-BE49-F238E27FC236}">
                <a16:creationId xmlns:a16="http://schemas.microsoft.com/office/drawing/2014/main" id="{6B3BC105-5450-A435-EBF1-EC5770248B72}"/>
              </a:ext>
            </a:extLst>
          </p:cNvPr>
          <p:cNvSpPr txBox="1"/>
          <p:nvPr/>
        </p:nvSpPr>
        <p:spPr>
          <a:xfrm>
            <a:off x="10269" y="6253347"/>
            <a:ext cx="757919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58" name="TextBox 72">
            <a:extLst>
              <a:ext uri="{FF2B5EF4-FFF2-40B4-BE49-F238E27FC236}">
                <a16:creationId xmlns:a16="http://schemas.microsoft.com/office/drawing/2014/main" id="{BA586483-C01B-03CC-10FF-63141711B0BF}"/>
              </a:ext>
            </a:extLst>
          </p:cNvPr>
          <p:cNvSpPr txBox="1"/>
          <p:nvPr/>
        </p:nvSpPr>
        <p:spPr>
          <a:xfrm>
            <a:off x="2358102" y="6297046"/>
            <a:ext cx="737344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Oval 77">
            <a:extLst>
              <a:ext uri="{FF2B5EF4-FFF2-40B4-BE49-F238E27FC236}">
                <a16:creationId xmlns:a16="http://schemas.microsoft.com/office/drawing/2014/main" id="{71367648-2151-76E9-DCAC-AE489862DF25}"/>
              </a:ext>
            </a:extLst>
          </p:cNvPr>
          <p:cNvSpPr/>
          <p:nvPr/>
        </p:nvSpPr>
        <p:spPr>
          <a:xfrm>
            <a:off x="50237" y="568487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60" name="Oval 77">
            <a:extLst>
              <a:ext uri="{FF2B5EF4-FFF2-40B4-BE49-F238E27FC236}">
                <a16:creationId xmlns:a16="http://schemas.microsoft.com/office/drawing/2014/main" id="{84FB6B83-1FC7-C364-7A5E-B5389C126630}"/>
              </a:ext>
            </a:extLst>
          </p:cNvPr>
          <p:cNvSpPr/>
          <p:nvPr/>
        </p:nvSpPr>
        <p:spPr>
          <a:xfrm>
            <a:off x="9893356" y="570416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61" name="TextBox 72">
            <a:extLst>
              <a:ext uri="{FF2B5EF4-FFF2-40B4-BE49-F238E27FC236}">
                <a16:creationId xmlns:a16="http://schemas.microsoft.com/office/drawing/2014/main" id="{BD7CDE1C-63F2-272A-5810-7BB22FE41F6A}"/>
              </a:ext>
            </a:extLst>
          </p:cNvPr>
          <p:cNvSpPr txBox="1"/>
          <p:nvPr/>
        </p:nvSpPr>
        <p:spPr>
          <a:xfrm>
            <a:off x="9847337" y="6313220"/>
            <a:ext cx="711526" cy="2000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7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7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2" name="Oval 77">
            <a:extLst>
              <a:ext uri="{FF2B5EF4-FFF2-40B4-BE49-F238E27FC236}">
                <a16:creationId xmlns:a16="http://schemas.microsoft.com/office/drawing/2014/main" id="{4072A103-9DA0-E020-456A-7E03F2A7F55B}"/>
              </a:ext>
            </a:extLst>
          </p:cNvPr>
          <p:cNvSpPr/>
          <p:nvPr/>
        </p:nvSpPr>
        <p:spPr>
          <a:xfrm>
            <a:off x="10750530" y="569271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14</a:t>
            </a:r>
          </a:p>
        </p:txBody>
      </p:sp>
      <p:sp>
        <p:nvSpPr>
          <p:cNvPr id="63" name="TextBox 72">
            <a:extLst>
              <a:ext uri="{FF2B5EF4-FFF2-40B4-BE49-F238E27FC236}">
                <a16:creationId xmlns:a16="http://schemas.microsoft.com/office/drawing/2014/main" id="{7A0F37D3-BF9B-9C5E-F3C4-ED8E7EF993C9}"/>
              </a:ext>
            </a:extLst>
          </p:cNvPr>
          <p:cNvSpPr txBox="1"/>
          <p:nvPr/>
        </p:nvSpPr>
        <p:spPr>
          <a:xfrm>
            <a:off x="11472431" y="6268260"/>
            <a:ext cx="689422" cy="200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Challenges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4" name="Oval 77">
            <a:extLst>
              <a:ext uri="{FF2B5EF4-FFF2-40B4-BE49-F238E27FC236}">
                <a16:creationId xmlns:a16="http://schemas.microsoft.com/office/drawing/2014/main" id="{326ED910-5BDF-B833-F8A6-7401D4876FB7}"/>
              </a:ext>
            </a:extLst>
          </p:cNvPr>
          <p:cNvSpPr/>
          <p:nvPr/>
        </p:nvSpPr>
        <p:spPr>
          <a:xfrm>
            <a:off x="11575867" y="5688644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15</a:t>
            </a:r>
          </a:p>
        </p:txBody>
      </p:sp>
      <p:sp>
        <p:nvSpPr>
          <p:cNvPr id="65" name="מציין מיקום של מספר שקופית 1">
            <a:extLst>
              <a:ext uri="{FF2B5EF4-FFF2-40B4-BE49-F238E27FC236}">
                <a16:creationId xmlns:a16="http://schemas.microsoft.com/office/drawing/2014/main" id="{F0CC7974-7587-A815-DEF4-FCCE7960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822" y="6538808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364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7" grpId="0"/>
      <p:bldP spid="2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EF09F27E-FF24-7A03-BC6E-0F7E30E50A8C}"/>
              </a:ext>
            </a:extLst>
          </p:cNvPr>
          <p:cNvSpPr/>
          <p:nvPr/>
        </p:nvSpPr>
        <p:spPr>
          <a:xfrm>
            <a:off x="2576495" y="2967335"/>
            <a:ext cx="68332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for listening</a:t>
            </a:r>
            <a:endParaRPr lang="he-IL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מציין מיקום של מספר שקופית 1">
            <a:extLst>
              <a:ext uri="{FF2B5EF4-FFF2-40B4-BE49-F238E27FC236}">
                <a16:creationId xmlns:a16="http://schemas.microsoft.com/office/drawing/2014/main" id="{10703046-B6BF-F75E-321F-A6B91AD3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9492" y="6492875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77014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FF36FDA-ECF0-72D0-5553-005C11ED886C}"/>
              </a:ext>
            </a:extLst>
          </p:cNvPr>
          <p:cNvSpPr txBox="1"/>
          <p:nvPr/>
        </p:nvSpPr>
        <p:spPr>
          <a:xfrm>
            <a:off x="926824" y="1396729"/>
            <a:ext cx="10560326" cy="404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Gerkin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R. C., &amp;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Wiltschko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A. B. (2022). Digitizing smell: Using molecular maps to understand odor. </a:t>
            </a:r>
            <a:r>
              <a:rPr lang="en-US" sz="2000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Google AI Blog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Chacko, R., Jain, D., Patwardhan, M., Puri, A.,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Karande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S., &amp; Rai, B. (2020). Data based predictive models for odor perception. *Scientific Reports*. 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https://doi.org/10.1038/s41598-020-73978-1</a:t>
            </a:r>
            <a:endParaRPr lang="en-US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https://www.kaggle.com/datasets/aryanamitbarsainyan/multi-labelled-smiles-odors-dataset/data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IL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https://towardsdatascience.com/xgboost-the-definitive-guide-part-1-cc24d2dcd87a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</a:t>
            </a:r>
            <a:endParaRPr lang="en-IL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3428036-AB95-6C67-633C-406E295759B9}"/>
              </a:ext>
            </a:extLst>
          </p:cNvPr>
          <p:cNvSpPr txBox="1"/>
          <p:nvPr/>
        </p:nvSpPr>
        <p:spPr>
          <a:xfrm>
            <a:off x="926824" y="68884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References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4" name="מציין מיקום של מספר שקופית 1">
            <a:extLst>
              <a:ext uri="{FF2B5EF4-FFF2-40B4-BE49-F238E27FC236}">
                <a16:creationId xmlns:a16="http://schemas.microsoft.com/office/drawing/2014/main" id="{853F2C61-F4FD-ADF6-EB6A-88C54E92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822" y="6538808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012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B1AEEDF-72B4-CBC3-4713-FBDA22BBD15F}"/>
              </a:ext>
            </a:extLst>
          </p:cNvPr>
          <p:cNvSpPr txBox="1"/>
          <p:nvPr/>
        </p:nvSpPr>
        <p:spPr>
          <a:xfrm>
            <a:off x="566697" y="2447376"/>
            <a:ext cx="1000870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Smell absorption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Smell identification and characterization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Preparing the output for the input the smell creation phase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Create new smell</a:t>
            </a:r>
            <a:br>
              <a:rPr lang="en-US" sz="3600" dirty="0">
                <a:solidFill>
                  <a:srgbClr val="000000"/>
                </a:solidFill>
              </a:rPr>
            </a:br>
            <a:endParaRPr lang="he-IL" sz="36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BE00A6A-AA1C-0FC0-E211-E8567715F83B}"/>
              </a:ext>
            </a:extLst>
          </p:cNvPr>
          <p:cNvSpPr txBox="1"/>
          <p:nvPr/>
        </p:nvSpPr>
        <p:spPr>
          <a:xfrm>
            <a:off x="2021124" y="1220546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problem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33DC4DD-4717-1565-1B91-2A9FC6951A94}"/>
              </a:ext>
            </a:extLst>
          </p:cNvPr>
          <p:cNvSpPr txBox="1"/>
          <p:nvPr/>
        </p:nvSpPr>
        <p:spPr>
          <a:xfrm>
            <a:off x="2391416" y="461655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Introduction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CDE9011-16E1-6009-2837-7AB5BA0A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10036" r="307" b="47358"/>
          <a:stretch/>
        </p:blipFill>
        <p:spPr>
          <a:xfrm>
            <a:off x="7753153" y="199935"/>
            <a:ext cx="4438847" cy="2006504"/>
          </a:xfrm>
          <a:prstGeom prst="rect">
            <a:avLst/>
          </a:prstGeom>
        </p:spPr>
      </p:pic>
      <p:sp>
        <p:nvSpPr>
          <p:cNvPr id="9" name="Rectangle: Rounded Corners 53">
            <a:extLst>
              <a:ext uri="{FF2B5EF4-FFF2-40B4-BE49-F238E27FC236}">
                <a16:creationId xmlns:a16="http://schemas.microsoft.com/office/drawing/2014/main" id="{BC1C75C8-2366-2485-B4B9-26FFA95D39BB}"/>
              </a:ext>
            </a:extLst>
          </p:cNvPr>
          <p:cNvSpPr/>
          <p:nvPr/>
        </p:nvSpPr>
        <p:spPr>
          <a:xfrm>
            <a:off x="682488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111627E3-5D9D-BC72-5AF1-D4C80545580F}"/>
              </a:ext>
            </a:extLst>
          </p:cNvPr>
          <p:cNvSpPr txBox="1"/>
          <p:nvPr/>
        </p:nvSpPr>
        <p:spPr>
          <a:xfrm>
            <a:off x="135107" y="6211669"/>
            <a:ext cx="141781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45D88424-9EE5-7F89-A8A8-F8D1382B1893}"/>
              </a:ext>
            </a:extLst>
          </p:cNvPr>
          <p:cNvSpPr/>
          <p:nvPr/>
        </p:nvSpPr>
        <p:spPr>
          <a:xfrm>
            <a:off x="566697" y="565925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6F64E2EA-45E9-CCF8-EC80-2160A49CAA6F}"/>
              </a:ext>
            </a:extLst>
          </p:cNvPr>
          <p:cNvSpPr/>
          <p:nvPr/>
        </p:nvSpPr>
        <p:spPr>
          <a:xfrm>
            <a:off x="1802034" y="5659255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777258ED-FD83-E098-F02A-2DEDB205433E}"/>
              </a:ext>
            </a:extLst>
          </p:cNvPr>
          <p:cNvSpPr txBox="1"/>
          <p:nvPr/>
        </p:nvSpPr>
        <p:spPr>
          <a:xfrm>
            <a:off x="1624258" y="6237070"/>
            <a:ext cx="117023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2610E3DC-E6DB-6BF5-0948-BA3D77A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2621" y="6534834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3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63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B1AEEDF-72B4-CBC3-4713-FBDA22BBD15F}"/>
              </a:ext>
            </a:extLst>
          </p:cNvPr>
          <p:cNvSpPr txBox="1"/>
          <p:nvPr/>
        </p:nvSpPr>
        <p:spPr>
          <a:xfrm>
            <a:off x="682488" y="1858389"/>
            <a:ext cx="100087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Classification smells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Using deep learning algorithms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Application</a:t>
            </a: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BE00A6A-AA1C-0FC0-E211-E8567715F83B}"/>
              </a:ext>
            </a:extLst>
          </p:cNvPr>
          <p:cNvSpPr txBox="1"/>
          <p:nvPr/>
        </p:nvSpPr>
        <p:spPr>
          <a:xfrm>
            <a:off x="2158862" y="1061143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Our solution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33DC4DD-4717-1565-1B91-2A9FC6951A94}"/>
              </a:ext>
            </a:extLst>
          </p:cNvPr>
          <p:cNvSpPr txBox="1"/>
          <p:nvPr/>
        </p:nvSpPr>
        <p:spPr>
          <a:xfrm>
            <a:off x="2391416" y="461655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Introduction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CDE9011-16E1-6009-2837-7AB5BA0A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10036" r="307" b="47358"/>
          <a:stretch/>
        </p:blipFill>
        <p:spPr>
          <a:xfrm>
            <a:off x="7760534" y="87904"/>
            <a:ext cx="4431466" cy="2003168"/>
          </a:xfrm>
          <a:prstGeom prst="rect">
            <a:avLst/>
          </a:prstGeom>
        </p:spPr>
      </p:pic>
      <p:sp>
        <p:nvSpPr>
          <p:cNvPr id="9" name="Rectangle: Rounded Corners 53">
            <a:extLst>
              <a:ext uri="{FF2B5EF4-FFF2-40B4-BE49-F238E27FC236}">
                <a16:creationId xmlns:a16="http://schemas.microsoft.com/office/drawing/2014/main" id="{BC1C75C8-2366-2485-B4B9-26FFA95D39BB}"/>
              </a:ext>
            </a:extLst>
          </p:cNvPr>
          <p:cNvSpPr/>
          <p:nvPr/>
        </p:nvSpPr>
        <p:spPr>
          <a:xfrm>
            <a:off x="682488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111627E3-5D9D-BC72-5AF1-D4C80545580F}"/>
              </a:ext>
            </a:extLst>
          </p:cNvPr>
          <p:cNvSpPr txBox="1"/>
          <p:nvPr/>
        </p:nvSpPr>
        <p:spPr>
          <a:xfrm>
            <a:off x="135107" y="6211669"/>
            <a:ext cx="141781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45D88424-9EE5-7F89-A8A8-F8D1382B1893}"/>
              </a:ext>
            </a:extLst>
          </p:cNvPr>
          <p:cNvSpPr/>
          <p:nvPr/>
        </p:nvSpPr>
        <p:spPr>
          <a:xfrm>
            <a:off x="566697" y="560956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6F64E2EA-45E9-CCF8-EC80-2160A49CAA6F}"/>
              </a:ext>
            </a:extLst>
          </p:cNvPr>
          <p:cNvSpPr/>
          <p:nvPr/>
        </p:nvSpPr>
        <p:spPr>
          <a:xfrm>
            <a:off x="3147370" y="5601965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777258ED-FD83-E098-F02A-2DEDB205433E}"/>
              </a:ext>
            </a:extLst>
          </p:cNvPr>
          <p:cNvSpPr txBox="1"/>
          <p:nvPr/>
        </p:nvSpPr>
        <p:spPr>
          <a:xfrm>
            <a:off x="2839567" y="6205447"/>
            <a:ext cx="117023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30A65124-AC74-0D0B-3646-6F24F036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921" y="6534834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4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Oval 77">
            <a:extLst>
              <a:ext uri="{FF2B5EF4-FFF2-40B4-BE49-F238E27FC236}">
                <a16:creationId xmlns:a16="http://schemas.microsoft.com/office/drawing/2014/main" id="{21F0E73A-9DAE-0718-6E97-7C378D0CFBD5}"/>
              </a:ext>
            </a:extLst>
          </p:cNvPr>
          <p:cNvSpPr/>
          <p:nvPr/>
        </p:nvSpPr>
        <p:spPr>
          <a:xfrm>
            <a:off x="1836784" y="560196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77146C0E-5B85-0460-7587-A18F268C4AEC}"/>
              </a:ext>
            </a:extLst>
          </p:cNvPr>
          <p:cNvSpPr txBox="1"/>
          <p:nvPr/>
        </p:nvSpPr>
        <p:spPr>
          <a:xfrm>
            <a:off x="1573743" y="6225544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best and worst smells in the world according to scientists - BBC  Newsround">
            <a:extLst>
              <a:ext uri="{FF2B5EF4-FFF2-40B4-BE49-F238E27FC236}">
                <a16:creationId xmlns:a16="http://schemas.microsoft.com/office/drawing/2014/main" id="{86486F0D-291F-1BDD-206C-33F5FEE4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82" y="3682255"/>
            <a:ext cx="3462342" cy="20599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3">
            <a:extLst>
              <a:ext uri="{FF2B5EF4-FFF2-40B4-BE49-F238E27FC236}">
                <a16:creationId xmlns:a16="http://schemas.microsoft.com/office/drawing/2014/main" id="{A8E05FE6-5483-F732-6B41-68DAA149A739}"/>
              </a:ext>
            </a:extLst>
          </p:cNvPr>
          <p:cNvSpPr/>
          <p:nvPr/>
        </p:nvSpPr>
        <p:spPr>
          <a:xfrm>
            <a:off x="682488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72">
            <a:extLst>
              <a:ext uri="{FF2B5EF4-FFF2-40B4-BE49-F238E27FC236}">
                <a16:creationId xmlns:a16="http://schemas.microsoft.com/office/drawing/2014/main" id="{8A824276-7387-546E-4FEB-82DD399E6E62}"/>
              </a:ext>
            </a:extLst>
          </p:cNvPr>
          <p:cNvSpPr txBox="1"/>
          <p:nvPr/>
        </p:nvSpPr>
        <p:spPr>
          <a:xfrm>
            <a:off x="135107" y="6166565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Oval 77">
            <a:extLst>
              <a:ext uri="{FF2B5EF4-FFF2-40B4-BE49-F238E27FC236}">
                <a16:creationId xmlns:a16="http://schemas.microsoft.com/office/drawing/2014/main" id="{FB7D0384-4926-81A9-1871-1953EA3393EB}"/>
              </a:ext>
            </a:extLst>
          </p:cNvPr>
          <p:cNvSpPr/>
          <p:nvPr/>
        </p:nvSpPr>
        <p:spPr>
          <a:xfrm>
            <a:off x="566697" y="560956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3F128B37-F105-D62C-A27C-3605124CA186}"/>
              </a:ext>
            </a:extLst>
          </p:cNvPr>
          <p:cNvSpPr/>
          <p:nvPr/>
        </p:nvSpPr>
        <p:spPr>
          <a:xfrm>
            <a:off x="2968443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1E8DC94B-91AC-6B83-327D-87072D81E9B8}"/>
              </a:ext>
            </a:extLst>
          </p:cNvPr>
          <p:cNvSpPr txBox="1"/>
          <p:nvPr/>
        </p:nvSpPr>
        <p:spPr>
          <a:xfrm>
            <a:off x="2736542" y="6189364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Oval 77">
            <a:extLst>
              <a:ext uri="{FF2B5EF4-FFF2-40B4-BE49-F238E27FC236}">
                <a16:creationId xmlns:a16="http://schemas.microsoft.com/office/drawing/2014/main" id="{CD03DAFD-8EDB-EFEB-CF9A-CBDF10D51D77}"/>
              </a:ext>
            </a:extLst>
          </p:cNvPr>
          <p:cNvSpPr/>
          <p:nvPr/>
        </p:nvSpPr>
        <p:spPr>
          <a:xfrm>
            <a:off x="4155676" y="5626946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5D455899-2870-BBBF-E46E-08C508DDD29E}"/>
              </a:ext>
            </a:extLst>
          </p:cNvPr>
          <p:cNvSpPr txBox="1"/>
          <p:nvPr/>
        </p:nvSpPr>
        <p:spPr>
          <a:xfrm>
            <a:off x="3907529" y="6205426"/>
            <a:ext cx="1170238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185693A-710A-A695-0E09-0CEE860E3E5D}"/>
              </a:ext>
            </a:extLst>
          </p:cNvPr>
          <p:cNvSpPr txBox="1"/>
          <p:nvPr/>
        </p:nvSpPr>
        <p:spPr>
          <a:xfrm>
            <a:off x="566697" y="1958706"/>
            <a:ext cx="87961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3200" dirty="0" err="1">
                <a:solidFill>
                  <a:schemeClr val="bg1"/>
                </a:solidFill>
              </a:rPr>
              <a:t>Conditions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for</a:t>
            </a:r>
            <a:r>
              <a:rPr lang="he-IL" sz="3200" dirty="0">
                <a:solidFill>
                  <a:schemeClr val="bg1"/>
                </a:solidFill>
              </a:rPr>
              <a:t> a </a:t>
            </a:r>
            <a:r>
              <a:rPr lang="he-IL" sz="3200" dirty="0" err="1">
                <a:solidFill>
                  <a:schemeClr val="bg1"/>
                </a:solidFill>
              </a:rPr>
              <a:t>molecule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to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be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called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an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odorant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Lack of uniformity in smell analysis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87D1696-D0B8-D719-7DA6-62A38124540C}"/>
              </a:ext>
            </a:extLst>
          </p:cNvPr>
          <p:cNvSpPr txBox="1"/>
          <p:nvPr/>
        </p:nvSpPr>
        <p:spPr>
          <a:xfrm>
            <a:off x="2356666" y="353256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BackGround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00544F83-5BA9-8E5A-4E78-33740D51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096" y="6534833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5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Oval 77">
            <a:extLst>
              <a:ext uri="{FF2B5EF4-FFF2-40B4-BE49-F238E27FC236}">
                <a16:creationId xmlns:a16="http://schemas.microsoft.com/office/drawing/2014/main" id="{892B6C09-91EA-5B0C-8F18-B70F90CBF89A}"/>
              </a:ext>
            </a:extLst>
          </p:cNvPr>
          <p:cNvSpPr/>
          <p:nvPr/>
        </p:nvSpPr>
        <p:spPr>
          <a:xfrm>
            <a:off x="1781210" y="561826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9" name="TextBox 72">
            <a:extLst>
              <a:ext uri="{FF2B5EF4-FFF2-40B4-BE49-F238E27FC236}">
                <a16:creationId xmlns:a16="http://schemas.microsoft.com/office/drawing/2014/main" id="{EC9D7302-18E2-C064-7844-72AF107FC49A}"/>
              </a:ext>
            </a:extLst>
          </p:cNvPr>
          <p:cNvSpPr txBox="1"/>
          <p:nvPr/>
        </p:nvSpPr>
        <p:spPr>
          <a:xfrm>
            <a:off x="1487520" y="6181578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6CD33F7-DB52-99E0-8C96-FF041E963924}"/>
              </a:ext>
            </a:extLst>
          </p:cNvPr>
          <p:cNvSpPr txBox="1"/>
          <p:nvPr/>
        </p:nvSpPr>
        <p:spPr>
          <a:xfrm>
            <a:off x="2158862" y="1333510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</a:t>
            </a:r>
            <a:r>
              <a:rPr lang="pl-PL" sz="3600" dirty="0">
                <a:solidFill>
                  <a:schemeClr val="bg1"/>
                </a:solidFill>
              </a:rPr>
              <a:t>revious </a:t>
            </a:r>
            <a:r>
              <a:rPr lang="en-US" sz="3600" dirty="0">
                <a:solidFill>
                  <a:schemeClr val="bg1"/>
                </a:solidFill>
              </a:rPr>
              <a:t>R</a:t>
            </a:r>
            <a:r>
              <a:rPr lang="pl-PL" sz="3600" dirty="0">
                <a:solidFill>
                  <a:schemeClr val="bg1"/>
                </a:solidFill>
              </a:rPr>
              <a:t>esearches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AB53D78-F2E2-2C38-1BF9-48FBAE9A01FF}"/>
              </a:ext>
            </a:extLst>
          </p:cNvPr>
          <p:cNvSpPr txBox="1"/>
          <p:nvPr/>
        </p:nvSpPr>
        <p:spPr>
          <a:xfrm>
            <a:off x="2356666" y="353256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BackGround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A8BDB1C-5856-C69C-64F2-5747412B5791}"/>
              </a:ext>
            </a:extLst>
          </p:cNvPr>
          <p:cNvSpPr txBox="1"/>
          <p:nvPr/>
        </p:nvSpPr>
        <p:spPr>
          <a:xfrm>
            <a:off x="1119231" y="2289798"/>
            <a:ext cx="100331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Imbalance in the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Using chemical prediction techniques with limitations in interpretation.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Limiting the comparison and classification of only two smells at a time.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6" name="TextBox 72">
            <a:extLst>
              <a:ext uri="{FF2B5EF4-FFF2-40B4-BE49-F238E27FC236}">
                <a16:creationId xmlns:a16="http://schemas.microsoft.com/office/drawing/2014/main" id="{55A7DEF5-F833-91DD-69D3-FA52DDBAB451}"/>
              </a:ext>
            </a:extLst>
          </p:cNvPr>
          <p:cNvSpPr txBox="1"/>
          <p:nvPr/>
        </p:nvSpPr>
        <p:spPr>
          <a:xfrm>
            <a:off x="5298234" y="6181577"/>
            <a:ext cx="1170239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60974CDF-C7FE-5A1C-50DC-8BEC3963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2369" y="6478548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6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53">
            <a:extLst>
              <a:ext uri="{FF2B5EF4-FFF2-40B4-BE49-F238E27FC236}">
                <a16:creationId xmlns:a16="http://schemas.microsoft.com/office/drawing/2014/main" id="{EB55CB43-9B4F-F963-45C1-6ED683348EC6}"/>
              </a:ext>
            </a:extLst>
          </p:cNvPr>
          <p:cNvSpPr/>
          <p:nvPr/>
        </p:nvSpPr>
        <p:spPr>
          <a:xfrm>
            <a:off x="682488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72">
            <a:extLst>
              <a:ext uri="{FF2B5EF4-FFF2-40B4-BE49-F238E27FC236}">
                <a16:creationId xmlns:a16="http://schemas.microsoft.com/office/drawing/2014/main" id="{D79DA0ED-E24B-08BE-462D-4C0EA3C5C85F}"/>
              </a:ext>
            </a:extLst>
          </p:cNvPr>
          <p:cNvSpPr txBox="1"/>
          <p:nvPr/>
        </p:nvSpPr>
        <p:spPr>
          <a:xfrm>
            <a:off x="135107" y="6166565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28DEA6ED-1F60-9CB2-9DDD-F1EBF49DF07F}"/>
              </a:ext>
            </a:extLst>
          </p:cNvPr>
          <p:cNvSpPr/>
          <p:nvPr/>
        </p:nvSpPr>
        <p:spPr>
          <a:xfrm>
            <a:off x="637001" y="56269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0" name="Oval 77">
            <a:extLst>
              <a:ext uri="{FF2B5EF4-FFF2-40B4-BE49-F238E27FC236}">
                <a16:creationId xmlns:a16="http://schemas.microsoft.com/office/drawing/2014/main" id="{9EDBCB1F-2C50-53BA-E981-ED8D8D8A0611}"/>
              </a:ext>
            </a:extLst>
          </p:cNvPr>
          <p:cNvSpPr/>
          <p:nvPr/>
        </p:nvSpPr>
        <p:spPr>
          <a:xfrm>
            <a:off x="2968443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487D22-C9EA-B490-3805-0E461707F835}"/>
              </a:ext>
            </a:extLst>
          </p:cNvPr>
          <p:cNvSpPr txBox="1"/>
          <p:nvPr/>
        </p:nvSpPr>
        <p:spPr>
          <a:xfrm>
            <a:off x="2736542" y="6189364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Oval 77">
            <a:extLst>
              <a:ext uri="{FF2B5EF4-FFF2-40B4-BE49-F238E27FC236}">
                <a16:creationId xmlns:a16="http://schemas.microsoft.com/office/drawing/2014/main" id="{043BA08E-A0A3-2E50-A001-ABBF34480098}"/>
              </a:ext>
            </a:extLst>
          </p:cNvPr>
          <p:cNvSpPr/>
          <p:nvPr/>
        </p:nvSpPr>
        <p:spPr>
          <a:xfrm>
            <a:off x="4288356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53DA43A5-982E-0DFF-1173-9B982D17285D}"/>
              </a:ext>
            </a:extLst>
          </p:cNvPr>
          <p:cNvSpPr txBox="1"/>
          <p:nvPr/>
        </p:nvSpPr>
        <p:spPr>
          <a:xfrm>
            <a:off x="3856766" y="6189364"/>
            <a:ext cx="14178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Oval 77">
            <a:extLst>
              <a:ext uri="{FF2B5EF4-FFF2-40B4-BE49-F238E27FC236}">
                <a16:creationId xmlns:a16="http://schemas.microsoft.com/office/drawing/2014/main" id="{A672456C-88A6-DA1E-4F52-BCB82DF2F36B}"/>
              </a:ext>
            </a:extLst>
          </p:cNvPr>
          <p:cNvSpPr/>
          <p:nvPr/>
        </p:nvSpPr>
        <p:spPr>
          <a:xfrm>
            <a:off x="1781210" y="561826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27" name="TextBox 72">
            <a:extLst>
              <a:ext uri="{FF2B5EF4-FFF2-40B4-BE49-F238E27FC236}">
                <a16:creationId xmlns:a16="http://schemas.microsoft.com/office/drawing/2014/main" id="{9B97B1F4-8928-9B2D-34AA-85823C8EC71D}"/>
              </a:ext>
            </a:extLst>
          </p:cNvPr>
          <p:cNvSpPr txBox="1"/>
          <p:nvPr/>
        </p:nvSpPr>
        <p:spPr>
          <a:xfrm>
            <a:off x="1487520" y="6181578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039E4098-B9D7-70F3-644B-6C29ACD0FFAC}"/>
              </a:ext>
            </a:extLst>
          </p:cNvPr>
          <p:cNvSpPr/>
          <p:nvPr/>
        </p:nvSpPr>
        <p:spPr>
          <a:xfrm>
            <a:off x="5726479" y="5611933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809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57B643-E77B-C5D6-7B57-263B31D18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3" t="-2840" b="1"/>
          <a:stretch/>
        </p:blipFill>
        <p:spPr bwMode="auto">
          <a:xfrm>
            <a:off x="3819602" y="1127919"/>
            <a:ext cx="4399945" cy="4377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18C0765A-D239-5D17-25D2-1FE9E31131D8}"/>
              </a:ext>
            </a:extLst>
          </p:cNvPr>
          <p:cNvSpPr txBox="1"/>
          <p:nvPr/>
        </p:nvSpPr>
        <p:spPr>
          <a:xfrm>
            <a:off x="2049088" y="644113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POM-</a:t>
            </a:r>
            <a:r>
              <a:rPr lang="pl-PL" sz="3600" i="0" u="none" strike="noStrike" dirty="0">
                <a:solidFill>
                  <a:srgbClr val="000000"/>
                </a:solidFill>
                <a:effectLst/>
              </a:rPr>
              <a:t>Principal Odor Map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144F6427-8D49-AA55-2073-73B9A5AB4323}"/>
              </a:ext>
            </a:extLst>
          </p:cNvPr>
          <p:cNvSpPr txBox="1"/>
          <p:nvPr/>
        </p:nvSpPr>
        <p:spPr>
          <a:xfrm>
            <a:off x="2158862" y="129086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BackGround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31" name="TextBox 72">
            <a:extLst>
              <a:ext uri="{FF2B5EF4-FFF2-40B4-BE49-F238E27FC236}">
                <a16:creationId xmlns:a16="http://schemas.microsoft.com/office/drawing/2014/main" id="{79CEF560-FD93-807A-1AA2-708F15CBC456}"/>
              </a:ext>
            </a:extLst>
          </p:cNvPr>
          <p:cNvSpPr txBox="1"/>
          <p:nvPr/>
        </p:nvSpPr>
        <p:spPr>
          <a:xfrm>
            <a:off x="6474639" y="6166565"/>
            <a:ext cx="114102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5A065F8-20E3-EFCE-F506-1AACB4D5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2621" y="6534833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7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35DD3C64-B72D-4975-18CB-484625020A43}"/>
              </a:ext>
            </a:extLst>
          </p:cNvPr>
          <p:cNvSpPr txBox="1"/>
          <p:nvPr/>
        </p:nvSpPr>
        <p:spPr>
          <a:xfrm>
            <a:off x="5248542" y="6181577"/>
            <a:ext cx="117023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32" name="Rectangle: Rounded Corners 53">
            <a:extLst>
              <a:ext uri="{FF2B5EF4-FFF2-40B4-BE49-F238E27FC236}">
                <a16:creationId xmlns:a16="http://schemas.microsoft.com/office/drawing/2014/main" id="{3FE55F67-8D11-AD4F-A36B-6A6C6226E78B}"/>
              </a:ext>
            </a:extLst>
          </p:cNvPr>
          <p:cNvSpPr/>
          <p:nvPr/>
        </p:nvSpPr>
        <p:spPr>
          <a:xfrm>
            <a:off x="652671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87A294F6-A373-4487-7C2B-0457A70BD392}"/>
              </a:ext>
            </a:extLst>
          </p:cNvPr>
          <p:cNvSpPr txBox="1"/>
          <p:nvPr/>
        </p:nvSpPr>
        <p:spPr>
          <a:xfrm>
            <a:off x="105290" y="6166565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Oval 77">
            <a:extLst>
              <a:ext uri="{FF2B5EF4-FFF2-40B4-BE49-F238E27FC236}">
                <a16:creationId xmlns:a16="http://schemas.microsoft.com/office/drawing/2014/main" id="{4E67C238-B605-79F9-6075-0BEE76DE4ED0}"/>
              </a:ext>
            </a:extLst>
          </p:cNvPr>
          <p:cNvSpPr/>
          <p:nvPr/>
        </p:nvSpPr>
        <p:spPr>
          <a:xfrm>
            <a:off x="574900" y="56269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C79EA740-ED95-CAF5-CA12-77F2B82A53EE}"/>
              </a:ext>
            </a:extLst>
          </p:cNvPr>
          <p:cNvSpPr/>
          <p:nvPr/>
        </p:nvSpPr>
        <p:spPr>
          <a:xfrm>
            <a:off x="3056186" y="56269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E4E871AF-4F32-FCE1-55B0-36940884687D}"/>
              </a:ext>
            </a:extLst>
          </p:cNvPr>
          <p:cNvSpPr txBox="1"/>
          <p:nvPr/>
        </p:nvSpPr>
        <p:spPr>
          <a:xfrm>
            <a:off x="2706725" y="6189364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Oval 77">
            <a:extLst>
              <a:ext uri="{FF2B5EF4-FFF2-40B4-BE49-F238E27FC236}">
                <a16:creationId xmlns:a16="http://schemas.microsoft.com/office/drawing/2014/main" id="{DB7C1F71-87E2-1D42-6783-3B016EF1652F}"/>
              </a:ext>
            </a:extLst>
          </p:cNvPr>
          <p:cNvSpPr/>
          <p:nvPr/>
        </p:nvSpPr>
        <p:spPr>
          <a:xfrm>
            <a:off x="4238664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40" name="TextBox 72">
            <a:extLst>
              <a:ext uri="{FF2B5EF4-FFF2-40B4-BE49-F238E27FC236}">
                <a16:creationId xmlns:a16="http://schemas.microsoft.com/office/drawing/2014/main" id="{99E79489-C2A8-88EF-A8DA-A2D7FDF803C2}"/>
              </a:ext>
            </a:extLst>
          </p:cNvPr>
          <p:cNvSpPr txBox="1"/>
          <p:nvPr/>
        </p:nvSpPr>
        <p:spPr>
          <a:xfrm>
            <a:off x="3807074" y="6189364"/>
            <a:ext cx="14178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EF9A1621-1F62-3BDA-D877-DD57915B0B6D}"/>
              </a:ext>
            </a:extLst>
          </p:cNvPr>
          <p:cNvSpPr/>
          <p:nvPr/>
        </p:nvSpPr>
        <p:spPr>
          <a:xfrm>
            <a:off x="1815543" y="56269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2" name="TextBox 72">
            <a:extLst>
              <a:ext uri="{FF2B5EF4-FFF2-40B4-BE49-F238E27FC236}">
                <a16:creationId xmlns:a16="http://schemas.microsoft.com/office/drawing/2014/main" id="{9CB7C626-E79B-6075-4A96-AF1AEAF5EE5E}"/>
              </a:ext>
            </a:extLst>
          </p:cNvPr>
          <p:cNvSpPr txBox="1"/>
          <p:nvPr/>
        </p:nvSpPr>
        <p:spPr>
          <a:xfrm>
            <a:off x="1457703" y="6181578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Oval 77">
            <a:extLst>
              <a:ext uri="{FF2B5EF4-FFF2-40B4-BE49-F238E27FC236}">
                <a16:creationId xmlns:a16="http://schemas.microsoft.com/office/drawing/2014/main" id="{6B5BA6B5-CC21-4F59-A30D-B09A8945F3A8}"/>
              </a:ext>
            </a:extLst>
          </p:cNvPr>
          <p:cNvSpPr/>
          <p:nvPr/>
        </p:nvSpPr>
        <p:spPr>
          <a:xfrm>
            <a:off x="5572016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44" name="Oval 77">
            <a:extLst>
              <a:ext uri="{FF2B5EF4-FFF2-40B4-BE49-F238E27FC236}">
                <a16:creationId xmlns:a16="http://schemas.microsoft.com/office/drawing/2014/main" id="{5B2A9B93-77F4-2A87-B190-E5FC81FA9CE5}"/>
              </a:ext>
            </a:extLst>
          </p:cNvPr>
          <p:cNvSpPr/>
          <p:nvPr/>
        </p:nvSpPr>
        <p:spPr>
          <a:xfrm>
            <a:off x="6816059" y="5634732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97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5F89BF2-19AE-C9F4-C25A-E56F93A4901F}"/>
              </a:ext>
            </a:extLst>
          </p:cNvPr>
          <p:cNvSpPr txBox="1"/>
          <p:nvPr/>
        </p:nvSpPr>
        <p:spPr>
          <a:xfrm>
            <a:off x="2066097" y="705668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Ensemble Learning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C216EEB-E626-484D-0F46-A4FF8BB63198}"/>
              </a:ext>
            </a:extLst>
          </p:cNvPr>
          <p:cNvSpPr txBox="1"/>
          <p:nvPr/>
        </p:nvSpPr>
        <p:spPr>
          <a:xfrm>
            <a:off x="2158862" y="139164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Architecture 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3B2267-B294-955D-7B9C-A5B2945B3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21" y="1320146"/>
            <a:ext cx="6916558" cy="409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72">
            <a:extLst>
              <a:ext uri="{FF2B5EF4-FFF2-40B4-BE49-F238E27FC236}">
                <a16:creationId xmlns:a16="http://schemas.microsoft.com/office/drawing/2014/main" id="{D4062740-6AB3-57E9-C2C9-0659B7C64D21}"/>
              </a:ext>
            </a:extLst>
          </p:cNvPr>
          <p:cNvSpPr txBox="1"/>
          <p:nvPr/>
        </p:nvSpPr>
        <p:spPr>
          <a:xfrm>
            <a:off x="7581741" y="6089976"/>
            <a:ext cx="114102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63598176-C262-2BA3-DAED-5942B416311E}"/>
              </a:ext>
            </a:extLst>
          </p:cNvPr>
          <p:cNvSpPr txBox="1"/>
          <p:nvPr/>
        </p:nvSpPr>
        <p:spPr>
          <a:xfrm>
            <a:off x="6409286" y="6096949"/>
            <a:ext cx="114102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CB9B65D0-EFDE-B561-9799-6E466B0EB2A2}"/>
              </a:ext>
            </a:extLst>
          </p:cNvPr>
          <p:cNvSpPr txBox="1"/>
          <p:nvPr/>
        </p:nvSpPr>
        <p:spPr>
          <a:xfrm>
            <a:off x="5224859" y="6111961"/>
            <a:ext cx="117023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7" name="Rectangle: Rounded Corners 53">
            <a:extLst>
              <a:ext uri="{FF2B5EF4-FFF2-40B4-BE49-F238E27FC236}">
                <a16:creationId xmlns:a16="http://schemas.microsoft.com/office/drawing/2014/main" id="{C20FBDAC-FF45-FE7D-C469-846705FD9047}"/>
              </a:ext>
            </a:extLst>
          </p:cNvPr>
          <p:cNvSpPr/>
          <p:nvPr/>
        </p:nvSpPr>
        <p:spPr>
          <a:xfrm>
            <a:off x="609107" y="5727241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289FE70A-63D8-7F0A-6EB0-C074F1A854BB}"/>
              </a:ext>
            </a:extLst>
          </p:cNvPr>
          <p:cNvSpPr txBox="1"/>
          <p:nvPr/>
        </p:nvSpPr>
        <p:spPr>
          <a:xfrm>
            <a:off x="61726" y="6096949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Oval 77">
            <a:extLst>
              <a:ext uri="{FF2B5EF4-FFF2-40B4-BE49-F238E27FC236}">
                <a16:creationId xmlns:a16="http://schemas.microsoft.com/office/drawing/2014/main" id="{FA14AE01-4033-BFEC-98EC-29B86BFDB2DC}"/>
              </a:ext>
            </a:extLst>
          </p:cNvPr>
          <p:cNvSpPr/>
          <p:nvPr/>
        </p:nvSpPr>
        <p:spPr>
          <a:xfrm>
            <a:off x="538881" y="553534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5" name="Oval 77">
            <a:extLst>
              <a:ext uri="{FF2B5EF4-FFF2-40B4-BE49-F238E27FC236}">
                <a16:creationId xmlns:a16="http://schemas.microsoft.com/office/drawing/2014/main" id="{14409E12-ED59-18D1-0BC6-3B0EE5DF8040}"/>
              </a:ext>
            </a:extLst>
          </p:cNvPr>
          <p:cNvSpPr/>
          <p:nvPr/>
        </p:nvSpPr>
        <p:spPr>
          <a:xfrm>
            <a:off x="2895062" y="55423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AFFA584B-7A1D-3ADA-44A1-59EA08FC5196}"/>
              </a:ext>
            </a:extLst>
          </p:cNvPr>
          <p:cNvSpPr txBox="1"/>
          <p:nvPr/>
        </p:nvSpPr>
        <p:spPr>
          <a:xfrm>
            <a:off x="2663161" y="6119748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Oval 77">
            <a:extLst>
              <a:ext uri="{FF2B5EF4-FFF2-40B4-BE49-F238E27FC236}">
                <a16:creationId xmlns:a16="http://schemas.microsoft.com/office/drawing/2014/main" id="{CB36D4E2-3CF8-21B2-40A8-A9A8E857DDB2}"/>
              </a:ext>
            </a:extLst>
          </p:cNvPr>
          <p:cNvSpPr/>
          <p:nvPr/>
        </p:nvSpPr>
        <p:spPr>
          <a:xfrm>
            <a:off x="4139331" y="556511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85B21CD4-72C2-63A7-99D9-86AF51A8C4A3}"/>
              </a:ext>
            </a:extLst>
          </p:cNvPr>
          <p:cNvSpPr txBox="1"/>
          <p:nvPr/>
        </p:nvSpPr>
        <p:spPr>
          <a:xfrm>
            <a:off x="3783391" y="6119748"/>
            <a:ext cx="14178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Oval 77">
            <a:extLst>
              <a:ext uri="{FF2B5EF4-FFF2-40B4-BE49-F238E27FC236}">
                <a16:creationId xmlns:a16="http://schemas.microsoft.com/office/drawing/2014/main" id="{7E8482F7-3CE8-7A00-E774-038C367CF822}"/>
              </a:ext>
            </a:extLst>
          </p:cNvPr>
          <p:cNvSpPr/>
          <p:nvPr/>
        </p:nvSpPr>
        <p:spPr>
          <a:xfrm>
            <a:off x="1716971" y="552384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2" name="TextBox 72">
            <a:extLst>
              <a:ext uri="{FF2B5EF4-FFF2-40B4-BE49-F238E27FC236}">
                <a16:creationId xmlns:a16="http://schemas.microsoft.com/office/drawing/2014/main" id="{62D1D1B8-4548-8EEC-06B0-53469F5B1F14}"/>
              </a:ext>
            </a:extLst>
          </p:cNvPr>
          <p:cNvSpPr txBox="1"/>
          <p:nvPr/>
        </p:nvSpPr>
        <p:spPr>
          <a:xfrm>
            <a:off x="1414139" y="6111962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Oval 77">
            <a:extLst>
              <a:ext uri="{FF2B5EF4-FFF2-40B4-BE49-F238E27FC236}">
                <a16:creationId xmlns:a16="http://schemas.microsoft.com/office/drawing/2014/main" id="{0232A608-D96D-E5E5-3043-55682F9DC325}"/>
              </a:ext>
            </a:extLst>
          </p:cNvPr>
          <p:cNvSpPr/>
          <p:nvPr/>
        </p:nvSpPr>
        <p:spPr>
          <a:xfrm>
            <a:off x="5521893" y="555732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4" name="Oval 77">
            <a:extLst>
              <a:ext uri="{FF2B5EF4-FFF2-40B4-BE49-F238E27FC236}">
                <a16:creationId xmlns:a16="http://schemas.microsoft.com/office/drawing/2014/main" id="{5E0237D6-E4EC-7800-78B8-5C7DEA348A29}"/>
              </a:ext>
            </a:extLst>
          </p:cNvPr>
          <p:cNvSpPr/>
          <p:nvPr/>
        </p:nvSpPr>
        <p:spPr>
          <a:xfrm>
            <a:off x="6630847" y="55423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86206FF4-CF12-FCE2-639F-EE9799D38A0A}"/>
              </a:ext>
            </a:extLst>
          </p:cNvPr>
          <p:cNvSpPr/>
          <p:nvPr/>
        </p:nvSpPr>
        <p:spPr>
          <a:xfrm>
            <a:off x="7871408" y="5523844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36" name="מציין מיקום של מספר שקופית 1">
            <a:extLst>
              <a:ext uri="{FF2B5EF4-FFF2-40B4-BE49-F238E27FC236}">
                <a16:creationId xmlns:a16="http://schemas.microsoft.com/office/drawing/2014/main" id="{2A7482AC-3A7B-33CD-3E75-01CC01047996}"/>
              </a:ext>
            </a:extLst>
          </p:cNvPr>
          <p:cNvSpPr txBox="1">
            <a:spLocks/>
          </p:cNvSpPr>
          <p:nvPr/>
        </p:nvSpPr>
        <p:spPr>
          <a:xfrm>
            <a:off x="11182426" y="642011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en-US" sz="18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6574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B3770C5A-28AE-85D0-2208-20D0FE6E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06718"/>
              </p:ext>
            </p:extLst>
          </p:nvPr>
        </p:nvGraphicFramePr>
        <p:xfrm>
          <a:off x="2070423" y="1975444"/>
          <a:ext cx="7270475" cy="3461827"/>
        </p:xfrm>
        <a:graphic>
          <a:graphicData uri="http://schemas.openxmlformats.org/drawingml/2006/table">
            <a:tbl>
              <a:tblPr rtl="1">
                <a:tableStyleId>{073A0DAA-6AF3-43AB-8588-CEC1D06C72B9}</a:tableStyleId>
              </a:tblPr>
              <a:tblGrid>
                <a:gridCol w="2143044">
                  <a:extLst>
                    <a:ext uri="{9D8B030D-6E8A-4147-A177-3AD203B41FA5}">
                      <a16:colId xmlns:a16="http://schemas.microsoft.com/office/drawing/2014/main" val="3740778796"/>
                    </a:ext>
                  </a:extLst>
                </a:gridCol>
                <a:gridCol w="1587440">
                  <a:extLst>
                    <a:ext uri="{9D8B030D-6E8A-4147-A177-3AD203B41FA5}">
                      <a16:colId xmlns:a16="http://schemas.microsoft.com/office/drawing/2014/main" val="4169973504"/>
                    </a:ext>
                  </a:extLst>
                </a:gridCol>
                <a:gridCol w="1873179">
                  <a:extLst>
                    <a:ext uri="{9D8B030D-6E8A-4147-A177-3AD203B41FA5}">
                      <a16:colId xmlns:a16="http://schemas.microsoft.com/office/drawing/2014/main" val="1052341418"/>
                    </a:ext>
                  </a:extLst>
                </a:gridCol>
                <a:gridCol w="1666812">
                  <a:extLst>
                    <a:ext uri="{9D8B030D-6E8A-4147-A177-3AD203B41FA5}">
                      <a16:colId xmlns:a16="http://schemas.microsoft.com/office/drawing/2014/main" val="2274397293"/>
                    </a:ext>
                  </a:extLst>
                </a:gridCol>
              </a:tblGrid>
              <a:tr h="4170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Algorithm</a:t>
                      </a:r>
                      <a:endParaRPr lang="en-US" sz="1800" b="1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Train F1-Score</a:t>
                      </a:r>
                      <a:endParaRPr lang="en-US" sz="1800" b="1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Validation F1-Score</a:t>
                      </a:r>
                      <a:endParaRPr lang="en-US" sz="1800" b="1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Test F1-Score</a:t>
                      </a:r>
                      <a:endParaRPr lang="en-US" sz="1800" b="1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2440286"/>
                  </a:ext>
                </a:extLst>
              </a:tr>
              <a:tr h="451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Gradient Boosting</a:t>
                      </a:r>
                      <a:endParaRPr lang="en-US" sz="18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0.816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0.785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0.813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3805152"/>
                  </a:ext>
                </a:extLst>
              </a:tr>
              <a:tr h="226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AdaBoost</a:t>
                      </a:r>
                      <a:endParaRPr lang="en-US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0.789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0.768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0.823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10761781"/>
                  </a:ext>
                </a:extLst>
              </a:tr>
              <a:tr h="451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Random Forest</a:t>
                      </a:r>
                      <a:endParaRPr lang="en-US" sz="18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0.818</a:t>
                      </a:r>
                      <a:endParaRPr lang="he-IL" sz="18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0.785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0.824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69578609"/>
                  </a:ext>
                </a:extLst>
              </a:tr>
              <a:tr h="6766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Support Vector Machine</a:t>
                      </a:r>
                      <a:endParaRPr lang="en-US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0.754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0.732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0.781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66676727"/>
                  </a:ext>
                </a:extLst>
              </a:tr>
              <a:tr h="226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XGBoost</a:t>
                      </a:r>
                      <a:endParaRPr lang="en-US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0.799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0.774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highlight>
                            <a:srgbClr val="D9D9D9"/>
                          </a:highlight>
                          <a:latin typeface="+mn-lt"/>
                        </a:rPr>
                        <a:t>0.84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D9D9D9"/>
                        </a:highlight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6617807"/>
                  </a:ext>
                </a:extLst>
              </a:tr>
              <a:tr h="9021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K-Nearest Neighbors</a:t>
                      </a:r>
                      <a:endParaRPr lang="en-US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0.784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0.773</a:t>
                      </a:r>
                      <a:endParaRPr lang="he-IL" sz="1800" b="0" i="0" u="none" strike="noStrike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1800" u="none" strike="noStrike" dirty="0">
                          <a:ln>
                            <a:solidFill>
                              <a:sysClr val="windowText" lastClr="000000"/>
                            </a:solidFill>
                          </a:ln>
                          <a:effectLst/>
                          <a:latin typeface="+mn-lt"/>
                        </a:rPr>
                        <a:t>0.838</a:t>
                      </a:r>
                      <a:endParaRPr lang="he-IL" sz="1800" b="0" i="0" u="none" strike="noStrike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2813639"/>
                  </a:ext>
                </a:extLst>
              </a:tr>
            </a:tbl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7EB82A6-CC24-648A-C603-74B941B86C6E}"/>
              </a:ext>
            </a:extLst>
          </p:cNvPr>
          <p:cNvSpPr txBox="1"/>
          <p:nvPr/>
        </p:nvSpPr>
        <p:spPr>
          <a:xfrm>
            <a:off x="2055515" y="671906"/>
            <a:ext cx="145707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Performance of Classification Algorithms</a:t>
            </a:r>
          </a:p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</a:rPr>
              <a:t> for "Sweet" and "Musky" OC Labels:</a:t>
            </a:r>
            <a:endParaRPr lang="he-IL" sz="3600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D8A4833-D533-F90E-2B6E-6D8FA1A2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934" y="6526334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2F6E6D3B-7089-9136-3E53-BED3BBD12B6B}"/>
              </a:ext>
            </a:extLst>
          </p:cNvPr>
          <p:cNvSpPr txBox="1"/>
          <p:nvPr/>
        </p:nvSpPr>
        <p:spPr>
          <a:xfrm>
            <a:off x="7608684" y="6215281"/>
            <a:ext cx="114102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9C58CEC8-0790-1BE1-EF72-C09E482EB109}"/>
              </a:ext>
            </a:extLst>
          </p:cNvPr>
          <p:cNvSpPr txBox="1"/>
          <p:nvPr/>
        </p:nvSpPr>
        <p:spPr>
          <a:xfrm>
            <a:off x="6436229" y="6212094"/>
            <a:ext cx="114102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72">
            <a:extLst>
              <a:ext uri="{FF2B5EF4-FFF2-40B4-BE49-F238E27FC236}">
                <a16:creationId xmlns:a16="http://schemas.microsoft.com/office/drawing/2014/main" id="{F8A6E994-F8F0-2630-406E-B164D0EB125D}"/>
              </a:ext>
            </a:extLst>
          </p:cNvPr>
          <p:cNvSpPr txBox="1"/>
          <p:nvPr/>
        </p:nvSpPr>
        <p:spPr>
          <a:xfrm>
            <a:off x="5251802" y="6206786"/>
            <a:ext cx="117023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3" name="Rectangle: Rounded Corners 53">
            <a:extLst>
              <a:ext uri="{FF2B5EF4-FFF2-40B4-BE49-F238E27FC236}">
                <a16:creationId xmlns:a16="http://schemas.microsoft.com/office/drawing/2014/main" id="{527BD4A3-95DC-8A25-ADCA-94DADC69F7FE}"/>
              </a:ext>
            </a:extLst>
          </p:cNvPr>
          <p:cNvSpPr/>
          <p:nvPr/>
        </p:nvSpPr>
        <p:spPr>
          <a:xfrm>
            <a:off x="639587" y="5771266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TextBox 72">
            <a:extLst>
              <a:ext uri="{FF2B5EF4-FFF2-40B4-BE49-F238E27FC236}">
                <a16:creationId xmlns:a16="http://schemas.microsoft.com/office/drawing/2014/main" id="{1513C4C7-387C-2EEA-C566-3F324AE01D3F}"/>
              </a:ext>
            </a:extLst>
          </p:cNvPr>
          <p:cNvSpPr txBox="1"/>
          <p:nvPr/>
        </p:nvSpPr>
        <p:spPr>
          <a:xfrm>
            <a:off x="92206" y="6191774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Oval 77">
            <a:extLst>
              <a:ext uri="{FF2B5EF4-FFF2-40B4-BE49-F238E27FC236}">
                <a16:creationId xmlns:a16="http://schemas.microsoft.com/office/drawing/2014/main" id="{15CC4391-08F7-3E50-B28C-C5814D9874BB}"/>
              </a:ext>
            </a:extLst>
          </p:cNvPr>
          <p:cNvSpPr/>
          <p:nvPr/>
        </p:nvSpPr>
        <p:spPr>
          <a:xfrm>
            <a:off x="569361" y="560135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6" name="Oval 77">
            <a:extLst>
              <a:ext uri="{FF2B5EF4-FFF2-40B4-BE49-F238E27FC236}">
                <a16:creationId xmlns:a16="http://schemas.microsoft.com/office/drawing/2014/main" id="{6D9429F2-2711-64BF-292F-0298C8325241}"/>
              </a:ext>
            </a:extLst>
          </p:cNvPr>
          <p:cNvSpPr/>
          <p:nvPr/>
        </p:nvSpPr>
        <p:spPr>
          <a:xfrm>
            <a:off x="2955828" y="555993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7" name="TextBox 72">
            <a:extLst>
              <a:ext uri="{FF2B5EF4-FFF2-40B4-BE49-F238E27FC236}">
                <a16:creationId xmlns:a16="http://schemas.microsoft.com/office/drawing/2014/main" id="{EA849BAD-BC60-17D5-75DA-1BCB11FBAF53}"/>
              </a:ext>
            </a:extLst>
          </p:cNvPr>
          <p:cNvSpPr txBox="1"/>
          <p:nvPr/>
        </p:nvSpPr>
        <p:spPr>
          <a:xfrm>
            <a:off x="2693641" y="6214573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Oval 77">
            <a:extLst>
              <a:ext uri="{FF2B5EF4-FFF2-40B4-BE49-F238E27FC236}">
                <a16:creationId xmlns:a16="http://schemas.microsoft.com/office/drawing/2014/main" id="{F80C87EB-76F5-FB09-AF0D-E880CC3FDEF1}"/>
              </a:ext>
            </a:extLst>
          </p:cNvPr>
          <p:cNvSpPr/>
          <p:nvPr/>
        </p:nvSpPr>
        <p:spPr>
          <a:xfrm>
            <a:off x="4241924" y="558634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1" name="TextBox 72">
            <a:extLst>
              <a:ext uri="{FF2B5EF4-FFF2-40B4-BE49-F238E27FC236}">
                <a16:creationId xmlns:a16="http://schemas.microsoft.com/office/drawing/2014/main" id="{3A4E8DE6-7A60-AFDF-59D1-D99119BA4A71}"/>
              </a:ext>
            </a:extLst>
          </p:cNvPr>
          <p:cNvSpPr txBox="1"/>
          <p:nvPr/>
        </p:nvSpPr>
        <p:spPr>
          <a:xfrm>
            <a:off x="3810334" y="6214573"/>
            <a:ext cx="14178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Oval 77">
            <a:extLst>
              <a:ext uri="{FF2B5EF4-FFF2-40B4-BE49-F238E27FC236}">
                <a16:creationId xmlns:a16="http://schemas.microsoft.com/office/drawing/2014/main" id="{6D345744-AC9A-A130-6933-F7519BC1898E}"/>
              </a:ext>
            </a:extLst>
          </p:cNvPr>
          <p:cNvSpPr/>
          <p:nvPr/>
        </p:nvSpPr>
        <p:spPr>
          <a:xfrm>
            <a:off x="1770237" y="557539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B43E80D0-0B82-0FB6-70FA-4E438FBD2507}"/>
              </a:ext>
            </a:extLst>
          </p:cNvPr>
          <p:cNvSpPr txBox="1"/>
          <p:nvPr/>
        </p:nvSpPr>
        <p:spPr>
          <a:xfrm>
            <a:off x="1444619" y="6206787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Oval 77">
            <a:extLst>
              <a:ext uri="{FF2B5EF4-FFF2-40B4-BE49-F238E27FC236}">
                <a16:creationId xmlns:a16="http://schemas.microsoft.com/office/drawing/2014/main" id="{06564E05-5798-40CB-A243-C74838EC7C4A}"/>
              </a:ext>
            </a:extLst>
          </p:cNvPr>
          <p:cNvSpPr/>
          <p:nvPr/>
        </p:nvSpPr>
        <p:spPr>
          <a:xfrm>
            <a:off x="5503856" y="558634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9DADAA1B-42A5-C695-AB83-55AE01634E3F}"/>
              </a:ext>
            </a:extLst>
          </p:cNvPr>
          <p:cNvSpPr/>
          <p:nvPr/>
        </p:nvSpPr>
        <p:spPr>
          <a:xfrm>
            <a:off x="6723130" y="561968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6" name="Oval 77">
            <a:extLst>
              <a:ext uri="{FF2B5EF4-FFF2-40B4-BE49-F238E27FC236}">
                <a16:creationId xmlns:a16="http://schemas.microsoft.com/office/drawing/2014/main" id="{D13C1FFE-95EE-CE1D-C33D-132B4D7D6CDF}"/>
              </a:ext>
            </a:extLst>
          </p:cNvPr>
          <p:cNvSpPr/>
          <p:nvPr/>
        </p:nvSpPr>
        <p:spPr>
          <a:xfrm>
            <a:off x="7897128" y="5609141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478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12332</TotalTime>
  <Words>1223</Words>
  <Application>Microsoft Office PowerPoint</Application>
  <PresentationFormat>מסך רחב</PresentationFormat>
  <Paragraphs>561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Tahoma</vt:lpstr>
      <vt:lpstr>Tw Cen MT</vt:lpstr>
      <vt:lpstr>מעגל</vt:lpstr>
      <vt:lpstr> Capstone Project Phase A smell Classification and Identification 24-1-R-1  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ליאל פסמן</dc:creator>
  <cp:lastModifiedBy>ליאל פסמן</cp:lastModifiedBy>
  <cp:revision>52</cp:revision>
  <dcterms:created xsi:type="dcterms:W3CDTF">2024-07-01T12:31:58Z</dcterms:created>
  <dcterms:modified xsi:type="dcterms:W3CDTF">2024-07-15T16:52:07Z</dcterms:modified>
</cp:coreProperties>
</file>